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95" r:id="rId4"/>
    <p:sldId id="299" r:id="rId5"/>
    <p:sldId id="258" r:id="rId6"/>
    <p:sldId id="265" r:id="rId7"/>
    <p:sldId id="294" r:id="rId8"/>
    <p:sldId id="300" r:id="rId9"/>
    <p:sldId id="261" r:id="rId10"/>
    <p:sldId id="301" r:id="rId11"/>
    <p:sldId id="264" r:id="rId12"/>
    <p:sldId id="286" r:id="rId13"/>
    <p:sldId id="285" r:id="rId14"/>
    <p:sldId id="296" r:id="rId15"/>
    <p:sldId id="302" r:id="rId16"/>
    <p:sldId id="262" r:id="rId17"/>
    <p:sldId id="287" r:id="rId18"/>
    <p:sldId id="288" r:id="rId19"/>
    <p:sldId id="303" r:id="rId20"/>
    <p:sldId id="289" r:id="rId21"/>
    <p:sldId id="297" r:id="rId22"/>
    <p:sldId id="298" r:id="rId23"/>
    <p:sldId id="304" r:id="rId24"/>
    <p:sldId id="290" r:id="rId25"/>
    <p:sldId id="291" r:id="rId26"/>
    <p:sldId id="292" r:id="rId27"/>
  </p:sldIdLst>
  <p:sldSz cx="14630400" cy="8229600"/>
  <p:notesSz cx="8229600" cy="14630400"/>
  <p:embeddedFontLst>
    <p:embeddedFont>
      <p:font typeface="Alexandria Semi Bold" panose="020B0604020202020204" charset="-78"/>
      <p:regular r:id="rId29"/>
    </p:embeddedFont>
    <p:embeddedFont>
      <p:font typeface="Cambria Math" panose="02040503050406030204" pitchFamily="18" charset="0"/>
      <p:regular r:id="rId30"/>
    </p:embeddedFont>
    <p:embeddedFont>
      <p:font typeface="Sitka Text Semibold" pitchFamily="2" charset="0"/>
      <p:bold r:id="rId31"/>
      <p:boldItalic r:id="rId32"/>
    </p:embeddedFont>
    <p:embeddedFont>
      <p:font typeface="Sora Light" panose="020B0604020202020204" charset="0"/>
      <p:regular r:id="rId33"/>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512A16-3127-4DBD-A7CA-93C36CE531D3}">
          <p14:sldIdLst>
            <p14:sldId id="256"/>
            <p14:sldId id="257"/>
            <p14:sldId id="295"/>
          </p14:sldIdLst>
        </p14:section>
        <p14:section name="Introduction" id="{0631230E-EECB-4C32-B485-435F620D9F9C}">
          <p14:sldIdLst>
            <p14:sldId id="299"/>
            <p14:sldId id="258"/>
            <p14:sldId id="265"/>
            <p14:sldId id="294"/>
          </p14:sldIdLst>
        </p14:section>
        <p14:section name="Research Objective" id="{FA3C077D-BD3D-4029-8E9A-7D1F047A642E}">
          <p14:sldIdLst>
            <p14:sldId id="300"/>
            <p14:sldId id="261"/>
          </p14:sldIdLst>
        </p14:section>
        <p14:section name="Background" id="{6EC9ECE6-C51B-48CC-AA32-82C75DF22F2A}">
          <p14:sldIdLst>
            <p14:sldId id="301"/>
            <p14:sldId id="264"/>
            <p14:sldId id="286"/>
            <p14:sldId id="285"/>
            <p14:sldId id="296"/>
          </p14:sldIdLst>
        </p14:section>
        <p14:section name="Approach" id="{4CA39562-E378-47F0-8B8A-D884C9862BA8}">
          <p14:sldIdLst>
            <p14:sldId id="302"/>
            <p14:sldId id="262"/>
            <p14:sldId id="287"/>
            <p14:sldId id="288"/>
          </p14:sldIdLst>
        </p14:section>
        <p14:section name="Model Flowchart" id="{F17EA592-537C-4E69-9B41-15BB40C5F154}">
          <p14:sldIdLst>
            <p14:sldId id="303"/>
            <p14:sldId id="289"/>
            <p14:sldId id="297"/>
            <p14:sldId id="298"/>
          </p14:sldIdLst>
        </p14:section>
        <p14:section name="Conclusion" id="{335BA2FA-6045-4A8A-8397-5496FFB180BE}">
          <p14:sldIdLst>
            <p14:sldId id="304"/>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DAE3F2"/>
    <a:srgbClr val="7296CF"/>
    <a:srgbClr val="94A8CD"/>
    <a:srgbClr val="E5EDF8"/>
    <a:srgbClr val="587CB8"/>
    <a:srgbClr val="A9C1E7"/>
    <a:srgbClr val="597DB9"/>
    <a:srgbClr val="93A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610"/>
  </p:normalViewPr>
  <p:slideViewPr>
    <p:cSldViewPr snapToGrid="0" snapToObjects="1">
      <p:cViewPr varScale="1">
        <p:scale>
          <a:sx n="104" d="100"/>
          <a:sy n="104" d="100"/>
        </p:scale>
        <p:origin x="294"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Emerging Nodes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Steady Nodes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Rising Stars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Falling Stars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163705"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4108717"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293373"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sp:txBody>
      <dsp:txXfrm>
        <a:off x="2293373" y="697307"/>
        <a:ext cx="1685676" cy="1774963"/>
      </dsp:txXfrm>
    </dsp:sp>
    <dsp:sp modelId="{5CE0317F-4DEB-4C0B-A866-F2787B239794}">
      <dsp:nvSpPr>
        <dsp:cNvPr id="0" name=""/>
        <dsp:cNvSpPr/>
      </dsp:nvSpPr>
      <dsp:spPr>
        <a:xfrm>
          <a:off x="4238384"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sp:txBody>
      <dsp:txXfrm>
        <a:off x="4238384" y="697307"/>
        <a:ext cx="1685676" cy="1774963"/>
      </dsp:txXfrm>
    </dsp:sp>
    <dsp:sp modelId="{1D1558FB-6079-4FC7-B1C4-47B745E96C3B}">
      <dsp:nvSpPr>
        <dsp:cNvPr id="0" name=""/>
        <dsp:cNvSpPr/>
      </dsp:nvSpPr>
      <dsp:spPr>
        <a:xfrm rot="16200000">
          <a:off x="698489"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Emerging Nodes</a:t>
          </a:r>
          <a:endParaRPr lang="en-IL" sz="1400" kern="1200" dirty="0"/>
        </a:p>
      </dsp:txBody>
      <dsp:txXfrm>
        <a:off x="796475" y="1077500"/>
        <a:ext cx="2086124" cy="323067"/>
      </dsp:txXfrm>
    </dsp:sp>
    <dsp:sp modelId="{D76B2D81-7EEA-408C-A18B-387282B1F17A}">
      <dsp:nvSpPr>
        <dsp:cNvPr id="0" name=""/>
        <dsp:cNvSpPr/>
      </dsp:nvSpPr>
      <dsp:spPr>
        <a:xfrm rot="5400000">
          <a:off x="5236849"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Steady Nodes</a:t>
          </a:r>
          <a:endParaRPr lang="en-IL" sz="1400" kern="1200" dirty="0"/>
        </a:p>
      </dsp:txBody>
      <dsp:txXfrm>
        <a:off x="5334835" y="1769010"/>
        <a:ext cx="2086124" cy="323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028488"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3973500"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158156"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sp:txBody>
      <dsp:txXfrm>
        <a:off x="2158156" y="697307"/>
        <a:ext cx="1685676" cy="1774963"/>
      </dsp:txXfrm>
    </dsp:sp>
    <dsp:sp modelId="{5CE0317F-4DEB-4C0B-A866-F2787B239794}">
      <dsp:nvSpPr>
        <dsp:cNvPr id="0" name=""/>
        <dsp:cNvSpPr/>
      </dsp:nvSpPr>
      <dsp:spPr>
        <a:xfrm>
          <a:off x="4103167"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sp:txBody>
      <dsp:txXfrm>
        <a:off x="4103167" y="697307"/>
        <a:ext cx="1685676" cy="1774963"/>
      </dsp:txXfrm>
    </dsp:sp>
    <dsp:sp modelId="{1D1558FB-6079-4FC7-B1C4-47B745E96C3B}">
      <dsp:nvSpPr>
        <dsp:cNvPr id="0" name=""/>
        <dsp:cNvSpPr/>
      </dsp:nvSpPr>
      <dsp:spPr>
        <a:xfrm rot="16200000">
          <a:off x="563272"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Rising Stars</a:t>
          </a:r>
          <a:endParaRPr lang="en-IL" sz="1400" kern="1200" dirty="0"/>
        </a:p>
      </dsp:txBody>
      <dsp:txXfrm>
        <a:off x="661258" y="1077500"/>
        <a:ext cx="2086124" cy="323067"/>
      </dsp:txXfrm>
    </dsp:sp>
    <dsp:sp modelId="{D76B2D81-7EEA-408C-A18B-387282B1F17A}">
      <dsp:nvSpPr>
        <dsp:cNvPr id="0" name=""/>
        <dsp:cNvSpPr/>
      </dsp:nvSpPr>
      <dsp:spPr>
        <a:xfrm rot="5400000">
          <a:off x="5101632"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Falling Stars</a:t>
          </a:r>
          <a:endParaRPr lang="en-IL" sz="1400" kern="1200" dirty="0"/>
        </a:p>
      </dsp:txBody>
      <dsp:txXfrm>
        <a:off x="5199618" y="1769010"/>
        <a:ext cx="2086124" cy="32306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66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82FFE-B1BC-3569-48EF-65BA80DB3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22A17-08EF-4BD6-AA36-3C86B162D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E2D6A-CC8B-AE96-E47A-B7C66D711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DC0AB-393F-3CE9-54B4-34125297265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3355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4370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8B28-4B49-18BF-9859-59994442F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4EA8F-1D03-10ED-8430-2121314B5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63B17-D599-CDDE-91E7-E5EFFF783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D22CAB-2FAF-D312-7E20-5ED465164FA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02259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C143-ED02-B84A-8518-ACC624C75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959C8-AEE2-57BC-87CB-A2E00A857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D11BC-6BEA-CFD2-BAD4-457922CB0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A3310-F3B5-C359-1806-442F4CE4CC0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1099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A518-CD8C-45BB-DC0D-A2EDEA41E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325CA-79C5-86ED-CBFD-46CA2F465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F03C7-A4E0-A7FE-AAF5-3B0B2799D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E63796-BA99-F406-5157-62A477AE088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37787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6719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8207-6870-FC19-2AB0-7D4A3E697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D163B-BA89-DD92-E7EA-5A01DBE00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A1097-6F6F-98BC-C7D6-33F2C7DC43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B60F2-0FA3-7661-C4F2-BBF69D88B276}"/>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93981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8EA5-2B29-F9A5-6C16-6768565A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F0D26-3EB0-FDD5-B9C3-BBB3A96BB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6E772-0098-617D-29B6-79CBD3AC1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7D028-7848-77B3-9DEF-06629674596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4630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4EAC5-1E91-D6D3-2A99-E492F2234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A2AD2-48D7-7A1B-2CC1-1350E680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F05C5-67F3-3579-C263-F17FC2C514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83F9D-4603-4BC6-53F3-5009858F2E45}"/>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74427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C19B7-FE76-D109-2C3D-871130B44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4C39-E117-8606-F296-D535E202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F729-52F9-C397-57AB-902203B30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66A741-8961-ECD7-7051-A54E483274A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4446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BB08-D0F5-794B-2B25-D6249BCE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B8A64-8E4D-CF63-9ADD-8CA63FFE0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463C5-B897-51AD-2187-D772B4AC0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3B256-9F62-D727-1615-8BE04E6E384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8899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8970-6E7C-20A4-2857-94EAF7BC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FAD0C-26E0-A0ED-D939-C64FA6733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3BABB-A00F-F9D6-7BCE-DE315B5CC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4AC5C-01C7-C6D9-91B1-AA1D339841E7}"/>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0847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0F860-C060-29D1-133C-AFD9A47AD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52AD1-EC7E-B01B-FBEB-B7A17D0D2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E4C15-0FC0-CB54-B7F5-1CB0356F5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31C0CA-E33F-3E73-987E-DA4A6545373C}"/>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9521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811C-68F5-1BC6-1318-C31331C4A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D8C42-727D-E941-BCDF-0F5E71DB2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E5B97-5518-62C0-830B-C8E11FFC6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486AA-AFEA-88E6-9CFF-1B31BB4894C1}"/>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147999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46BB-6587-8E9F-8F75-8E0FE890E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F310E-8103-EE25-8C52-E61FDBE4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49BA1-7246-710D-7547-6DEFC123CE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F2D19-CAF8-F9DF-E5EF-6E819A9623F0}"/>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66001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5920-B107-5A1C-9F97-DA7E0CDA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C635-798B-A9D7-07DF-D938C10E0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3A97-45DE-EFB3-5C47-187473984C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887D5-0DCA-816A-8699-8412C2FA0A6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7137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A5309-2DCD-7183-58AC-2FA038BFD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14C3D-806E-DF8A-D5FF-18A9E86E0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331BF-6F0C-1211-E5EF-A410B40816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B1CBE0-04C9-29E0-993F-12890DBCCF6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843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726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4159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4220-6219-E995-DF91-9E517463E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380CA-42FF-2BA3-3CA3-2416DD92D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5AD55-AF18-82F4-964A-BEB57377F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2BF168-7A9B-C986-1FE7-A21F34D0340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63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B896A-06A2-0E0A-D896-13B20B8EF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9467D-CB2A-1C40-62D9-E81CCC0BE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70F35-4483-4678-B54A-82AEBC3FF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EC56B-BDFC-C52C-11AF-99C9D5703394}"/>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9591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14446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6" name="Picture 5" descr="A blue and black logo&#10;&#10;Description automatically generated">
            <a:extLst>
              <a:ext uri="{FF2B5EF4-FFF2-40B4-BE49-F238E27FC236}">
                <a16:creationId xmlns:a16="http://schemas.microsoft.com/office/drawing/2014/main" id="{4D2CCC74-DDAF-A329-BB22-1F64CA726BF0}"/>
              </a:ext>
            </a:extLst>
          </p:cNvPr>
          <p:cNvPicPr>
            <a:picLocks noChangeAspect="1"/>
          </p:cNvPicPr>
          <p:nvPr userDrawn="1"/>
        </p:nvPicPr>
        <p:blipFill>
          <a:blip r:embed="rId2"/>
          <a:stretch>
            <a:fillRect/>
          </a:stretch>
        </p:blipFill>
        <p:spPr>
          <a:xfrm>
            <a:off x="103492" y="147383"/>
            <a:ext cx="1725957" cy="4074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ue and black logo&#10;&#10;Description automatically generated">
            <a:extLst>
              <a:ext uri="{FF2B5EF4-FFF2-40B4-BE49-F238E27FC236}">
                <a16:creationId xmlns:a16="http://schemas.microsoft.com/office/drawing/2014/main" id="{B801FA34-76DA-66EB-CE16-17983B64023A}"/>
              </a:ext>
            </a:extLst>
          </p:cNvPr>
          <p:cNvPicPr>
            <a:picLocks noChangeAspect="1"/>
          </p:cNvPicPr>
          <p:nvPr userDrawn="1"/>
        </p:nvPicPr>
        <p:blipFill>
          <a:blip r:embed="rId22"/>
          <a:stretch>
            <a:fillRect/>
          </a:stretch>
        </p:blipFill>
        <p:spPr>
          <a:xfrm>
            <a:off x="103492" y="147383"/>
            <a:ext cx="1725957" cy="407422"/>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20.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71977"/>
            <a:ext cx="7627382" cy="3177788"/>
          </a:xfrm>
          <a:prstGeom prst="rect">
            <a:avLst/>
          </a:prstGeom>
          <a:noFill/>
          <a:ln/>
        </p:spPr>
        <p:txBody>
          <a:bodyPr wrap="square" lIns="0" tIns="0" rIns="0" bIns="0" rtlCol="0" anchor="t"/>
          <a:lstStyle/>
          <a:p>
            <a:pPr algn="ctr">
              <a:lnSpc>
                <a:spcPct val="150000"/>
              </a:lnSpc>
            </a:pPr>
            <a:r>
              <a:rPr lang="en-US" sz="4450" dirty="0">
                <a:solidFill>
                  <a:srgbClr val="597DB9"/>
                </a:solidFill>
                <a:latin typeface="Alexandria Semi Bold" pitchFamily="34" charset="0"/>
                <a:cs typeface="Alexandria Semi Bold" pitchFamily="34" charset="-120"/>
              </a:rPr>
              <a:t>Citation Networks Evolution Using Dynamic Network Embeddings</a:t>
            </a:r>
          </a:p>
        </p:txBody>
      </p:sp>
      <p:sp>
        <p:nvSpPr>
          <p:cNvPr id="4" name="Text 1"/>
          <p:cNvSpPr/>
          <p:nvPr/>
        </p:nvSpPr>
        <p:spPr>
          <a:xfrm>
            <a:off x="5024224"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Avishay Bar</a:t>
            </a:r>
            <a:endParaRPr lang="en-US" sz="1700" dirty="0"/>
          </a:p>
        </p:txBody>
      </p:sp>
      <p:sp>
        <p:nvSpPr>
          <p:cNvPr id="5" name="Text 2"/>
          <p:cNvSpPr/>
          <p:nvPr/>
        </p:nvSpPr>
        <p:spPr>
          <a:xfrm>
            <a:off x="2866652"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Shay Bistrizky</a:t>
            </a:r>
            <a:endParaRPr lang="en-US" sz="1700" dirty="0"/>
          </a:p>
        </p:txBody>
      </p:sp>
      <p:sp>
        <p:nvSpPr>
          <p:cNvPr id="6" name="Text 2">
            <a:extLst>
              <a:ext uri="{FF2B5EF4-FFF2-40B4-BE49-F238E27FC236}">
                <a16:creationId xmlns:a16="http://schemas.microsoft.com/office/drawing/2014/main" id="{C24E5EE9-051E-E679-C536-62BADEEF9381}"/>
              </a:ext>
            </a:extLst>
          </p:cNvPr>
          <p:cNvSpPr/>
          <p:nvPr/>
        </p:nvSpPr>
        <p:spPr>
          <a:xfrm>
            <a:off x="2969392" y="6095579"/>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206622086</a:t>
            </a:r>
            <a:endParaRPr lang="en-US" sz="1700" dirty="0"/>
          </a:p>
        </p:txBody>
      </p:sp>
      <p:sp>
        <p:nvSpPr>
          <p:cNvPr id="8" name="TextBox 7">
            <a:extLst>
              <a:ext uri="{FF2B5EF4-FFF2-40B4-BE49-F238E27FC236}">
                <a16:creationId xmlns:a16="http://schemas.microsoft.com/office/drawing/2014/main" id="{8A39C5D3-FDFB-935C-D90D-1A439128C781}"/>
              </a:ext>
            </a:extLst>
          </p:cNvPr>
          <p:cNvSpPr txBox="1"/>
          <p:nvPr/>
        </p:nvSpPr>
        <p:spPr>
          <a:xfrm>
            <a:off x="4943019" y="6072957"/>
            <a:ext cx="7315200" cy="369332"/>
          </a:xfrm>
          <a:prstGeom prst="rect">
            <a:avLst/>
          </a:prstGeom>
          <a:noFill/>
        </p:spPr>
        <p:txBody>
          <a:bodyPr wrap="square">
            <a:spAutoFit/>
          </a:bodyPr>
          <a:lstStyle/>
          <a:p>
            <a:r>
              <a:rPr lang="en-US" sz="1800" dirty="0">
                <a:solidFill>
                  <a:srgbClr val="3B3535"/>
                </a:solidFill>
                <a:latin typeface="Sora Light" pitchFamily="34" charset="0"/>
                <a:ea typeface="Sora Light" pitchFamily="34" charset="-122"/>
                <a:cs typeface="Sora Light" pitchFamily="34" charset="-120"/>
              </a:rPr>
              <a:t>316165984</a:t>
            </a:r>
            <a:endParaRPr lang="en-IL" dirty="0"/>
          </a:p>
        </p:txBody>
      </p:sp>
      <p:pic>
        <p:nvPicPr>
          <p:cNvPr id="9" name="Picture 8" descr="המכללה האקדמית להנדסה בראודה - לדף הבית">
            <a:extLst>
              <a:ext uri="{FF2B5EF4-FFF2-40B4-BE49-F238E27FC236}">
                <a16:creationId xmlns:a16="http://schemas.microsoft.com/office/drawing/2014/main" id="{7341BE46-C84B-0A46-D8FA-5974E1F7DE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687" y="364820"/>
            <a:ext cx="3995913" cy="1325035"/>
          </a:xfrm>
          <a:prstGeom prst="rect">
            <a:avLst/>
          </a:prstGeom>
          <a:noFill/>
          <a:ln>
            <a:noFill/>
          </a:ln>
        </p:spPr>
      </p:pic>
      <p:sp>
        <p:nvSpPr>
          <p:cNvPr id="12" name="TextBox 11">
            <a:extLst>
              <a:ext uri="{FF2B5EF4-FFF2-40B4-BE49-F238E27FC236}">
                <a16:creationId xmlns:a16="http://schemas.microsoft.com/office/drawing/2014/main" id="{414E6E7E-D055-4F22-19C0-14F7269D327B}"/>
              </a:ext>
            </a:extLst>
          </p:cNvPr>
          <p:cNvSpPr txBox="1"/>
          <p:nvPr/>
        </p:nvSpPr>
        <p:spPr>
          <a:xfrm>
            <a:off x="4943019" y="6941759"/>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Prof. Zeev (Vladimir) Volkovich</a:t>
            </a:r>
            <a:endParaRPr lang="en-IL" sz="1700" dirty="0">
              <a:solidFill>
                <a:srgbClr val="3B3535"/>
              </a:solidFill>
              <a:latin typeface="Sora Light" pitchFamily="34" charset="0"/>
              <a:cs typeface="Sora Light" pitchFamily="34" charset="-120"/>
            </a:endParaRPr>
          </a:p>
        </p:txBody>
      </p:sp>
      <p:sp>
        <p:nvSpPr>
          <p:cNvPr id="14" name="TextBox 13">
            <a:extLst>
              <a:ext uri="{FF2B5EF4-FFF2-40B4-BE49-F238E27FC236}">
                <a16:creationId xmlns:a16="http://schemas.microsoft.com/office/drawing/2014/main" id="{E32C3E45-B01D-6C95-DB54-A236E9642562}"/>
              </a:ext>
            </a:extLst>
          </p:cNvPr>
          <p:cNvSpPr txBox="1"/>
          <p:nvPr/>
        </p:nvSpPr>
        <p:spPr>
          <a:xfrm>
            <a:off x="2702104" y="6941759"/>
            <a:ext cx="7315200" cy="412934"/>
          </a:xfrm>
          <a:prstGeom prst="rect">
            <a:avLst/>
          </a:prstGeom>
          <a:noFill/>
        </p:spPr>
        <p:txBody>
          <a:bodyPr wrap="square">
            <a:spAutoFit/>
          </a:bodyPr>
          <a:lstStyle/>
          <a:p>
            <a:pPr fontAlgn="base">
              <a:lnSpc>
                <a:spcPts val="2700"/>
              </a:lnSpc>
            </a:pPr>
            <a:r>
              <a:rPr lang="en-US" sz="1700" dirty="0">
                <a:solidFill>
                  <a:srgbClr val="3B3535"/>
                </a:solidFill>
                <a:latin typeface="Sora Light" pitchFamily="34" charset="0"/>
                <a:cs typeface="Sora Light" pitchFamily="34" charset="-120"/>
              </a:rPr>
              <a:t>Dr. Renata Avros</a:t>
            </a:r>
          </a:p>
        </p:txBody>
      </p:sp>
      <p:sp>
        <p:nvSpPr>
          <p:cNvPr id="7" name="TextBox 6">
            <a:extLst>
              <a:ext uri="{FF2B5EF4-FFF2-40B4-BE49-F238E27FC236}">
                <a16:creationId xmlns:a16="http://schemas.microsoft.com/office/drawing/2014/main" id="{7ADC54CC-E2AC-BBEB-5CC3-3A27329C4788}"/>
              </a:ext>
            </a:extLst>
          </p:cNvPr>
          <p:cNvSpPr txBox="1"/>
          <p:nvPr/>
        </p:nvSpPr>
        <p:spPr>
          <a:xfrm>
            <a:off x="298606" y="5839295"/>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Students</a:t>
            </a:r>
            <a:endParaRPr lang="en-IL" sz="1700" dirty="0">
              <a:solidFill>
                <a:srgbClr val="3B3535"/>
              </a:solidFill>
              <a:latin typeface="Sora Light" pitchFamily="34" charset="0"/>
              <a:cs typeface="Sora Light" pitchFamily="34" charset="-120"/>
            </a:endParaRPr>
          </a:p>
        </p:txBody>
      </p:sp>
      <p:sp>
        <p:nvSpPr>
          <p:cNvPr id="10" name="TextBox 9">
            <a:extLst>
              <a:ext uri="{FF2B5EF4-FFF2-40B4-BE49-F238E27FC236}">
                <a16:creationId xmlns:a16="http://schemas.microsoft.com/office/drawing/2014/main" id="{F52D1B60-2092-227C-4934-82B8A9B5FE73}"/>
              </a:ext>
            </a:extLst>
          </p:cNvPr>
          <p:cNvSpPr txBox="1"/>
          <p:nvPr/>
        </p:nvSpPr>
        <p:spPr>
          <a:xfrm>
            <a:off x="298606" y="6947300"/>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Supervisors</a:t>
            </a:r>
            <a:endParaRPr lang="en-IL" sz="1700" dirty="0">
              <a:solidFill>
                <a:srgbClr val="3B3535"/>
              </a:solidFill>
              <a:latin typeface="Sora Light" pitchFamily="34" charset="0"/>
              <a:cs typeface="Sora Light"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0E7F0-5464-5F1D-333E-3A87F70A0D9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8A90B668-AC85-1BB8-03C6-73F8E8A64C82}"/>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282CBB68-A8A9-E2DF-FD18-960496439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C60E51F4-A62D-7D70-6A86-EA4F103103CD}"/>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10BF8C6F-462B-78E1-87BF-FE755B8FD85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5F28A572-81ED-D08E-DCE4-DB286141A36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D342108-5558-2112-E68C-DEC45F8C6A06}"/>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228712A7-8488-F2D0-F823-3ED23229C5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F6D94AB6-5A01-71F4-E9BC-41532665835A}"/>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9E81C34-7B03-9AF6-0FBC-05E14B0F306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ECC06-FB88-11FA-1659-2FDFD25A8B7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877EB211-38E0-A89C-340C-14D276D6CDE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595D7DED-5296-2D11-24A0-A280068A48A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630A3C8B-C1F8-0746-2FAC-C29154F328A3}"/>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AF920A28-F78E-0A78-6AD2-74F3DA8D9FB7}"/>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04B6D90-BDAD-EF6B-D61A-2E1E14F365A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82ADAACF-555E-8AF1-E15A-CEAE145BAF0F}"/>
              </a:ext>
            </a:extLst>
          </p:cNvPr>
          <p:cNvSpPr/>
          <p:nvPr/>
        </p:nvSpPr>
        <p:spPr>
          <a:xfrm>
            <a:off x="5381479" y="4420736"/>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Background</a:t>
            </a:r>
            <a:endParaRPr lang="en-US" sz="1500" dirty="0">
              <a:solidFill>
                <a:srgbClr val="FF0000"/>
              </a:solidFill>
            </a:endParaRPr>
          </a:p>
        </p:txBody>
      </p:sp>
      <p:sp>
        <p:nvSpPr>
          <p:cNvPr id="20" name="Shape 18">
            <a:extLst>
              <a:ext uri="{FF2B5EF4-FFF2-40B4-BE49-F238E27FC236}">
                <a16:creationId xmlns:a16="http://schemas.microsoft.com/office/drawing/2014/main" id="{54CC6A7C-15DB-684D-022F-0F80A8CA1918}"/>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9B6B9654-7F26-D10A-79B3-E7E6BEECB715}"/>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80BA14B-F8DB-F337-4E94-181D67042C2C}"/>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797764A1-F49D-BB91-0905-E773780C013C}"/>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2DE8FDC5-2770-3B8A-4BAA-FFCF82F6F1C2}"/>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D196A63-A41F-BAE9-68E4-0911581D1B0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096E9B14-F830-D174-0625-936D5059BE53}"/>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46F1E9B-6B0C-F4D9-63D3-014D3409BE7F}"/>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ED0FDBB4-5459-B46F-51EF-24DE79E53F6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375C3EA9-E8D9-86FC-CEE1-B622D6D23F95}"/>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4D82E254-BFD9-6A3D-2AB5-85111DD0460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9B1DD4E0-914C-4625-9FAC-A2F362505E8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63330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CA7DE37E-EA2E-571A-FB6E-B21249912AE2}"/>
              </a:ext>
            </a:extLst>
          </p:cNvPr>
          <p:cNvSpPr/>
          <p:nvPr/>
        </p:nvSpPr>
        <p:spPr>
          <a:xfrm>
            <a:off x="665842" y="997865"/>
            <a:ext cx="13113782" cy="1425416"/>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ts val="5600"/>
              </a:lnSpc>
              <a:buNone/>
            </a:pPr>
            <a:r>
              <a:rPr lang="en-US" sz="4450" dirty="0">
                <a:solidFill>
                  <a:srgbClr val="597DB9"/>
                </a:solidFill>
                <a:latin typeface="Alexandria Semi Bold" pitchFamily="34" charset="0"/>
                <a:cs typeface="Alexandria Semi Bold" pitchFamily="34" charset="-120"/>
              </a:rPr>
              <a:t>Dynamic Networks</a:t>
            </a:r>
          </a:p>
        </p:txBody>
      </p:sp>
      <p:sp>
        <p:nvSpPr>
          <p:cNvPr id="8" name="Shape 1">
            <a:extLst>
              <a:ext uri="{FF2B5EF4-FFF2-40B4-BE49-F238E27FC236}">
                <a16:creationId xmlns:a16="http://schemas.microsoft.com/office/drawing/2014/main" id="{F41601BF-0F7F-0463-6DBE-24B28A396795}"/>
              </a:ext>
            </a:extLst>
          </p:cNvPr>
          <p:cNvSpPr/>
          <p:nvPr/>
        </p:nvSpPr>
        <p:spPr>
          <a:xfrm>
            <a:off x="758309"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014BCA26-3BE5-C126-853C-5C9DFC788C73}"/>
              </a:ext>
            </a:extLst>
          </p:cNvPr>
          <p:cNvSpPr/>
          <p:nvPr/>
        </p:nvSpPr>
        <p:spPr>
          <a:xfrm>
            <a:off x="934760" y="2423281"/>
            <a:ext cx="13442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10" name="Text 3">
            <a:extLst>
              <a:ext uri="{FF2B5EF4-FFF2-40B4-BE49-F238E27FC236}">
                <a16:creationId xmlns:a16="http://schemas.microsoft.com/office/drawing/2014/main" id="{72AE8274-766A-E03D-D649-6F63D52DA688}"/>
              </a:ext>
            </a:extLst>
          </p:cNvPr>
          <p:cNvSpPr/>
          <p:nvPr/>
        </p:nvSpPr>
        <p:spPr>
          <a:xfrm>
            <a:off x="1462326"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Static Networks</a:t>
            </a:r>
          </a:p>
        </p:txBody>
      </p:sp>
      <p:sp>
        <p:nvSpPr>
          <p:cNvPr id="11" name="Text 4">
            <a:extLst>
              <a:ext uri="{FF2B5EF4-FFF2-40B4-BE49-F238E27FC236}">
                <a16:creationId xmlns:a16="http://schemas.microsoft.com/office/drawing/2014/main" id="{C67CDDFC-353F-A855-D28D-2B8EEBE49C5C}"/>
              </a:ext>
            </a:extLst>
          </p:cNvPr>
          <p:cNvSpPr/>
          <p:nvPr/>
        </p:nvSpPr>
        <p:spPr>
          <a:xfrm>
            <a:off x="1462326"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Static networks capture connections at a single point in time, lacking the evolution of relationships.</a:t>
            </a:r>
          </a:p>
        </p:txBody>
      </p:sp>
      <p:sp>
        <p:nvSpPr>
          <p:cNvPr id="12" name="Shape 5">
            <a:extLst>
              <a:ext uri="{FF2B5EF4-FFF2-40B4-BE49-F238E27FC236}">
                <a16:creationId xmlns:a16="http://schemas.microsoft.com/office/drawing/2014/main" id="{ECEAA586-FFF3-1BBC-6E62-7EEFD4814953}"/>
              </a:ext>
            </a:extLst>
          </p:cNvPr>
          <p:cNvSpPr/>
          <p:nvPr/>
        </p:nvSpPr>
        <p:spPr>
          <a:xfrm>
            <a:off x="5201722"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3" name="Text 6">
            <a:extLst>
              <a:ext uri="{FF2B5EF4-FFF2-40B4-BE49-F238E27FC236}">
                <a16:creationId xmlns:a16="http://schemas.microsoft.com/office/drawing/2014/main" id="{F98AC50E-270D-0A52-AE8C-EF5758135B6B}"/>
              </a:ext>
            </a:extLst>
          </p:cNvPr>
          <p:cNvSpPr/>
          <p:nvPr/>
        </p:nvSpPr>
        <p:spPr>
          <a:xfrm>
            <a:off x="5343287" y="2423281"/>
            <a:ext cx="20419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4" name="Text 7">
            <a:extLst>
              <a:ext uri="{FF2B5EF4-FFF2-40B4-BE49-F238E27FC236}">
                <a16:creationId xmlns:a16="http://schemas.microsoft.com/office/drawing/2014/main" id="{1D03E72B-D6BE-85F6-F4D5-E845EE700A3A}"/>
              </a:ext>
            </a:extLst>
          </p:cNvPr>
          <p:cNvSpPr/>
          <p:nvPr/>
        </p:nvSpPr>
        <p:spPr>
          <a:xfrm>
            <a:off x="5905738"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Dynamic Networks</a:t>
            </a:r>
          </a:p>
        </p:txBody>
      </p:sp>
      <p:sp>
        <p:nvSpPr>
          <p:cNvPr id="15" name="Text 8">
            <a:extLst>
              <a:ext uri="{FF2B5EF4-FFF2-40B4-BE49-F238E27FC236}">
                <a16:creationId xmlns:a16="http://schemas.microsoft.com/office/drawing/2014/main" id="{16719BD1-CB5E-8E1C-685E-59DB28057E31}"/>
              </a:ext>
            </a:extLst>
          </p:cNvPr>
          <p:cNvSpPr/>
          <p:nvPr/>
        </p:nvSpPr>
        <p:spPr>
          <a:xfrm>
            <a:off x="5905738"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Dynamic networks capture evolving connections over time, showing how relationships change.</a:t>
            </a:r>
          </a:p>
        </p:txBody>
      </p:sp>
      <p:sp>
        <p:nvSpPr>
          <p:cNvPr id="16" name="Shape 9">
            <a:extLst>
              <a:ext uri="{FF2B5EF4-FFF2-40B4-BE49-F238E27FC236}">
                <a16:creationId xmlns:a16="http://schemas.microsoft.com/office/drawing/2014/main" id="{F4641911-4FFF-304B-05F1-A6E731AD2BDC}"/>
              </a:ext>
            </a:extLst>
          </p:cNvPr>
          <p:cNvSpPr/>
          <p:nvPr/>
        </p:nvSpPr>
        <p:spPr>
          <a:xfrm>
            <a:off x="9645134"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7" name="Text 10">
            <a:extLst>
              <a:ext uri="{FF2B5EF4-FFF2-40B4-BE49-F238E27FC236}">
                <a16:creationId xmlns:a16="http://schemas.microsoft.com/office/drawing/2014/main" id="{E315B6A9-6462-0852-57E9-8200A11EA845}"/>
              </a:ext>
            </a:extLst>
          </p:cNvPr>
          <p:cNvSpPr/>
          <p:nvPr/>
        </p:nvSpPr>
        <p:spPr>
          <a:xfrm>
            <a:off x="9786580" y="2423281"/>
            <a:ext cx="204549"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8" name="Text 11">
            <a:extLst>
              <a:ext uri="{FF2B5EF4-FFF2-40B4-BE49-F238E27FC236}">
                <a16:creationId xmlns:a16="http://schemas.microsoft.com/office/drawing/2014/main" id="{99F663A9-5B81-0DDB-649E-C74BC304F0AA}"/>
              </a:ext>
            </a:extLst>
          </p:cNvPr>
          <p:cNvSpPr/>
          <p:nvPr/>
        </p:nvSpPr>
        <p:spPr>
          <a:xfrm>
            <a:off x="10349151"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Temporal Changes</a:t>
            </a:r>
          </a:p>
        </p:txBody>
      </p:sp>
      <p:sp>
        <p:nvSpPr>
          <p:cNvPr id="19" name="Text 12">
            <a:extLst>
              <a:ext uri="{FF2B5EF4-FFF2-40B4-BE49-F238E27FC236}">
                <a16:creationId xmlns:a16="http://schemas.microsoft.com/office/drawing/2014/main" id="{1F443E7A-CC50-3790-D0D6-9AF1E0526851}"/>
              </a:ext>
            </a:extLst>
          </p:cNvPr>
          <p:cNvSpPr/>
          <p:nvPr/>
        </p:nvSpPr>
        <p:spPr>
          <a:xfrm>
            <a:off x="10349151" y="2836785"/>
            <a:ext cx="3522821" cy="173355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Key factors are node proximity and temporal continuity, showing closeness and consistent representation over time.</a:t>
            </a:r>
          </a:p>
        </p:txBody>
      </p:sp>
      <p:pic>
        <p:nvPicPr>
          <p:cNvPr id="21" name="Picture 20">
            <a:extLst>
              <a:ext uri="{FF2B5EF4-FFF2-40B4-BE49-F238E27FC236}">
                <a16:creationId xmlns:a16="http://schemas.microsoft.com/office/drawing/2014/main" id="{36E63377-7A45-963B-9C8B-166961AFCAA0}"/>
              </a:ext>
            </a:extLst>
          </p:cNvPr>
          <p:cNvPicPr>
            <a:picLocks noChangeAspect="1"/>
          </p:cNvPicPr>
          <p:nvPr/>
        </p:nvPicPr>
        <p:blipFill>
          <a:blip r:embed="rId3"/>
          <a:stretch>
            <a:fillRect/>
          </a:stretch>
        </p:blipFill>
        <p:spPr>
          <a:xfrm>
            <a:off x="1976633" y="5158499"/>
            <a:ext cx="10133928" cy="2812011"/>
          </a:xfrm>
          <a:prstGeom prst="rect">
            <a:avLst/>
          </a:prstGeom>
        </p:spPr>
      </p:pic>
    </p:spTree>
    <p:extLst>
      <p:ext uri="{BB962C8B-B14F-4D97-AF65-F5344CB8AC3E}">
        <p14:creationId xmlns:p14="http://schemas.microsoft.com/office/powerpoint/2010/main" val="133920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3D24-81DD-F9D4-8418-DED4AF546E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6169CC-4517-A1F9-4ECD-535F4415277E}"/>
              </a:ext>
            </a:extLst>
          </p:cNvPr>
          <p:cNvSpPr/>
          <p:nvPr/>
        </p:nvSpPr>
        <p:spPr>
          <a:xfrm>
            <a:off x="758309" y="1216957"/>
            <a:ext cx="11513225"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Dynamic Bernoulli Networks Embeddings</a:t>
            </a:r>
          </a:p>
        </p:txBody>
      </p:sp>
      <p:sp>
        <p:nvSpPr>
          <p:cNvPr id="4" name="Text 2">
            <a:extLst>
              <a:ext uri="{FF2B5EF4-FFF2-40B4-BE49-F238E27FC236}">
                <a16:creationId xmlns:a16="http://schemas.microsoft.com/office/drawing/2014/main" id="{06ADEDB3-5353-4515-C8BF-8FF8925D0D25}"/>
              </a:ext>
            </a:extLst>
          </p:cNvPr>
          <p:cNvSpPr/>
          <p:nvPr/>
        </p:nvSpPr>
        <p:spPr>
          <a:xfrm>
            <a:off x="758309" y="2351809"/>
            <a:ext cx="13317287" cy="1205763"/>
          </a:xfrm>
          <a:prstGeom prst="rect">
            <a:avLst/>
          </a:prstGeom>
          <a:noFill/>
          <a:ln/>
        </p:spPr>
        <p:txBody>
          <a:bodyPr wrap="square" lIns="0" tIns="0" rIns="0" bIns="0" rtlCol="0" anchor="t"/>
          <a:lstStyle/>
          <a:p>
            <a:r>
              <a:rPr lang="en-GB" sz="1700" b="1" dirty="0">
                <a:latin typeface="Sitka Text Semibold" pitchFamily="2" charset="0"/>
                <a:cs typeface="Sora Light" pitchFamily="34" charset="-120"/>
              </a:rPr>
              <a:t>Dynamic Bernoulli embeddings are a novel approach in dynamic network analysis aiming to expose the proximity and temporal continuity of nodes in a dynamic network. Dynamic Bernoulli embeddings are based on random walks to generate sequences of nodes. </a:t>
            </a:r>
          </a:p>
        </p:txBody>
      </p:sp>
      <p:sp>
        <p:nvSpPr>
          <p:cNvPr id="36" name="Shape 1">
            <a:hlinkClick r:id="rId3" action="ppaction://hlinksldjump"/>
            <a:extLst>
              <a:ext uri="{FF2B5EF4-FFF2-40B4-BE49-F238E27FC236}">
                <a16:creationId xmlns:a16="http://schemas.microsoft.com/office/drawing/2014/main" id="{CA9E5296-BF7E-F1F3-B639-3F8812E5B5C8}"/>
              </a:ext>
            </a:extLst>
          </p:cNvPr>
          <p:cNvSpPr/>
          <p:nvPr/>
        </p:nvSpPr>
        <p:spPr>
          <a:xfrm>
            <a:off x="758309" y="3766059"/>
            <a:ext cx="1639133"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37" name="Text 2">
            <a:extLst>
              <a:ext uri="{FF2B5EF4-FFF2-40B4-BE49-F238E27FC236}">
                <a16:creationId xmlns:a16="http://schemas.microsoft.com/office/drawing/2014/main" id="{6C70ACB9-4AB3-94D8-DC5E-4CE44EBD8461}"/>
              </a:ext>
            </a:extLst>
          </p:cNvPr>
          <p:cNvSpPr/>
          <p:nvPr/>
        </p:nvSpPr>
        <p:spPr>
          <a:xfrm>
            <a:off x="982504" y="3920008"/>
            <a:ext cx="106442"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1</a:t>
            </a:r>
            <a:endParaRPr lang="en-US" sz="2100" dirty="0"/>
          </a:p>
        </p:txBody>
      </p:sp>
      <p:sp>
        <p:nvSpPr>
          <p:cNvPr id="38" name="Text 3">
            <a:extLst>
              <a:ext uri="{FF2B5EF4-FFF2-40B4-BE49-F238E27FC236}">
                <a16:creationId xmlns:a16="http://schemas.microsoft.com/office/drawing/2014/main" id="{12DC3DB5-9C09-8191-5733-5F32FFACB70B}"/>
              </a:ext>
            </a:extLst>
          </p:cNvPr>
          <p:cNvSpPr/>
          <p:nvPr/>
        </p:nvSpPr>
        <p:spPr>
          <a:xfrm>
            <a:off x="2614017" y="37203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Random Walk</a:t>
            </a:r>
          </a:p>
        </p:txBody>
      </p:sp>
      <p:sp>
        <p:nvSpPr>
          <p:cNvPr id="39" name="Text 4">
            <a:extLst>
              <a:ext uri="{FF2B5EF4-FFF2-40B4-BE49-F238E27FC236}">
                <a16:creationId xmlns:a16="http://schemas.microsoft.com/office/drawing/2014/main" id="{4B80F813-F50C-A8D3-FB3D-C1DDA7E7D781}"/>
              </a:ext>
            </a:extLst>
          </p:cNvPr>
          <p:cNvSpPr/>
          <p:nvPr/>
        </p:nvSpPr>
        <p:spPr>
          <a:xfrm>
            <a:off x="2614017" y="4206472"/>
            <a:ext cx="4378523"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Track the sequential context of nodes within the dynamic network.</a:t>
            </a:r>
            <a:endParaRPr lang="en-US" sz="1700" b="1" dirty="0">
              <a:latin typeface="Sitka Text Semibold" pitchFamily="2" charset="0"/>
              <a:cs typeface="Sora Light" pitchFamily="34" charset="-120"/>
            </a:endParaRPr>
          </a:p>
        </p:txBody>
      </p:sp>
      <p:sp>
        <p:nvSpPr>
          <p:cNvPr id="40" name="Shape 5">
            <a:extLst>
              <a:ext uri="{FF2B5EF4-FFF2-40B4-BE49-F238E27FC236}">
                <a16:creationId xmlns:a16="http://schemas.microsoft.com/office/drawing/2014/main" id="{ACE0776B-A5B5-4AF3-3644-68927F49E2E5}"/>
              </a:ext>
            </a:extLst>
          </p:cNvPr>
          <p:cNvSpPr/>
          <p:nvPr/>
        </p:nvSpPr>
        <p:spPr>
          <a:xfrm>
            <a:off x="2505670" y="4662051"/>
            <a:ext cx="11258193" cy="15240"/>
          </a:xfrm>
          <a:prstGeom prst="roundRect">
            <a:avLst>
              <a:gd name="adj" fmla="val 597101"/>
            </a:avLst>
          </a:prstGeom>
          <a:solidFill>
            <a:srgbClr val="BBC2DC"/>
          </a:solidFill>
          <a:ln/>
        </p:spPr>
        <p:txBody>
          <a:bodyPr/>
          <a:lstStyle/>
          <a:p>
            <a:endParaRPr lang="en-IL"/>
          </a:p>
        </p:txBody>
      </p:sp>
      <p:sp>
        <p:nvSpPr>
          <p:cNvPr id="41" name="Shape 6">
            <a:hlinkClick r:id="rId4" action="ppaction://hlinksldjump"/>
            <a:extLst>
              <a:ext uri="{FF2B5EF4-FFF2-40B4-BE49-F238E27FC236}">
                <a16:creationId xmlns:a16="http://schemas.microsoft.com/office/drawing/2014/main" id="{16764763-D937-DC1A-1ECE-45A3B741FAA9}"/>
              </a:ext>
            </a:extLst>
          </p:cNvPr>
          <p:cNvSpPr/>
          <p:nvPr/>
        </p:nvSpPr>
        <p:spPr>
          <a:xfrm>
            <a:off x="758309" y="4780686"/>
            <a:ext cx="3278386"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2" name="Text 7">
            <a:extLst>
              <a:ext uri="{FF2B5EF4-FFF2-40B4-BE49-F238E27FC236}">
                <a16:creationId xmlns:a16="http://schemas.microsoft.com/office/drawing/2014/main" id="{ACBE6406-DFA3-1F2D-95BD-F229E0C1FAFE}"/>
              </a:ext>
            </a:extLst>
          </p:cNvPr>
          <p:cNvSpPr/>
          <p:nvPr/>
        </p:nvSpPr>
        <p:spPr>
          <a:xfrm>
            <a:off x="874038" y="5049119"/>
            <a:ext cx="161687"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2</a:t>
            </a:r>
            <a:endParaRPr lang="en-US" sz="2100" dirty="0"/>
          </a:p>
        </p:txBody>
      </p:sp>
      <p:sp>
        <p:nvSpPr>
          <p:cNvPr id="43" name="Text 8">
            <a:extLst>
              <a:ext uri="{FF2B5EF4-FFF2-40B4-BE49-F238E27FC236}">
                <a16:creationId xmlns:a16="http://schemas.microsoft.com/office/drawing/2014/main" id="{98993669-AA2B-BBBA-77DE-3EE7594937A5}"/>
              </a:ext>
            </a:extLst>
          </p:cNvPr>
          <p:cNvSpPr/>
          <p:nvPr/>
        </p:nvSpPr>
        <p:spPr>
          <a:xfrm>
            <a:off x="4253270" y="481716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Calculating Loss using Negative Sampling</a:t>
            </a:r>
          </a:p>
        </p:txBody>
      </p:sp>
      <p:sp>
        <p:nvSpPr>
          <p:cNvPr id="44" name="Text 9">
            <a:extLst>
              <a:ext uri="{FF2B5EF4-FFF2-40B4-BE49-F238E27FC236}">
                <a16:creationId xmlns:a16="http://schemas.microsoft.com/office/drawing/2014/main" id="{286457C3-6A78-4D03-6DC9-6D31B5619E54}"/>
              </a:ext>
            </a:extLst>
          </p:cNvPr>
          <p:cNvSpPr/>
          <p:nvPr/>
        </p:nvSpPr>
        <p:spPr>
          <a:xfrm>
            <a:off x="4253270" y="5303294"/>
            <a:ext cx="8774361"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Calculate loss elements and utilizing negative sampling.</a:t>
            </a:r>
            <a:endParaRPr lang="en-US" sz="1700" b="1" dirty="0">
              <a:latin typeface="Sitka Text Semibold" pitchFamily="2" charset="0"/>
              <a:cs typeface="Sora Light" pitchFamily="34" charset="-120"/>
            </a:endParaRPr>
          </a:p>
        </p:txBody>
      </p:sp>
      <p:sp>
        <p:nvSpPr>
          <p:cNvPr id="45" name="Shape 10">
            <a:extLst>
              <a:ext uri="{FF2B5EF4-FFF2-40B4-BE49-F238E27FC236}">
                <a16:creationId xmlns:a16="http://schemas.microsoft.com/office/drawing/2014/main" id="{6080454B-CED2-63D5-8E73-9777F6E8C434}"/>
              </a:ext>
            </a:extLst>
          </p:cNvPr>
          <p:cNvSpPr/>
          <p:nvPr/>
        </p:nvSpPr>
        <p:spPr>
          <a:xfrm>
            <a:off x="4144923" y="5686954"/>
            <a:ext cx="9618940" cy="15240"/>
          </a:xfrm>
          <a:prstGeom prst="roundRect">
            <a:avLst>
              <a:gd name="adj" fmla="val 597101"/>
            </a:avLst>
          </a:prstGeom>
          <a:solidFill>
            <a:srgbClr val="BBC2DC"/>
          </a:solidFill>
          <a:ln/>
        </p:spPr>
        <p:txBody>
          <a:bodyPr/>
          <a:lstStyle/>
          <a:p>
            <a:endParaRPr lang="en-IL"/>
          </a:p>
        </p:txBody>
      </p:sp>
      <p:sp>
        <p:nvSpPr>
          <p:cNvPr id="46" name="Shape 11">
            <a:extLst>
              <a:ext uri="{FF2B5EF4-FFF2-40B4-BE49-F238E27FC236}">
                <a16:creationId xmlns:a16="http://schemas.microsoft.com/office/drawing/2014/main" id="{D904FEA0-AB2D-5C5A-C94C-93CDBA7564CE}"/>
              </a:ext>
            </a:extLst>
          </p:cNvPr>
          <p:cNvSpPr/>
          <p:nvPr/>
        </p:nvSpPr>
        <p:spPr>
          <a:xfrm>
            <a:off x="758309" y="5843454"/>
            <a:ext cx="4917638"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7" name="Text 12">
            <a:extLst>
              <a:ext uri="{FF2B5EF4-FFF2-40B4-BE49-F238E27FC236}">
                <a16:creationId xmlns:a16="http://schemas.microsoft.com/office/drawing/2014/main" id="{51B20E47-214C-2F9B-F90E-33D62D91EB45}"/>
              </a:ext>
            </a:extLst>
          </p:cNvPr>
          <p:cNvSpPr/>
          <p:nvPr/>
        </p:nvSpPr>
        <p:spPr>
          <a:xfrm>
            <a:off x="838668" y="6021179"/>
            <a:ext cx="161925"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3</a:t>
            </a:r>
            <a:endParaRPr lang="en-US" sz="2100" dirty="0"/>
          </a:p>
        </p:txBody>
      </p:sp>
      <p:sp>
        <p:nvSpPr>
          <p:cNvPr id="48" name="Text 13">
            <a:extLst>
              <a:ext uri="{FF2B5EF4-FFF2-40B4-BE49-F238E27FC236}">
                <a16:creationId xmlns:a16="http://schemas.microsoft.com/office/drawing/2014/main" id="{BE01E6A6-9072-2642-D5FD-C51A3FCE230D}"/>
              </a:ext>
            </a:extLst>
          </p:cNvPr>
          <p:cNvSpPr/>
          <p:nvPr/>
        </p:nvSpPr>
        <p:spPr>
          <a:xfrm>
            <a:off x="5892522" y="58728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Loss Optimization</a:t>
            </a:r>
          </a:p>
        </p:txBody>
      </p:sp>
      <p:sp>
        <p:nvSpPr>
          <p:cNvPr id="49" name="Text 14">
            <a:extLst>
              <a:ext uri="{FF2B5EF4-FFF2-40B4-BE49-F238E27FC236}">
                <a16:creationId xmlns:a16="http://schemas.microsoft.com/office/drawing/2014/main" id="{ADA9A628-E0CD-2A95-7121-EC3F00F5147A}"/>
              </a:ext>
            </a:extLst>
          </p:cNvPr>
          <p:cNvSpPr/>
          <p:nvPr/>
        </p:nvSpPr>
        <p:spPr>
          <a:xfrm>
            <a:off x="5892522" y="6297368"/>
            <a:ext cx="6004952"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Minimize the loss function using the SGD algorithm.</a:t>
            </a:r>
            <a:endParaRPr lang="en-US" sz="1700" b="1" dirty="0">
              <a:latin typeface="Sitka Text Semibold" pitchFamily="2" charset="0"/>
              <a:cs typeface="Sora Light" pitchFamily="34" charset="-120"/>
            </a:endParaRPr>
          </a:p>
        </p:txBody>
      </p:sp>
      <p:sp>
        <p:nvSpPr>
          <p:cNvPr id="50" name="Shape 15">
            <a:extLst>
              <a:ext uri="{FF2B5EF4-FFF2-40B4-BE49-F238E27FC236}">
                <a16:creationId xmlns:a16="http://schemas.microsoft.com/office/drawing/2014/main" id="{046D7DCC-F5A9-C5D9-9042-0365EE71262A}"/>
              </a:ext>
            </a:extLst>
          </p:cNvPr>
          <p:cNvSpPr/>
          <p:nvPr/>
        </p:nvSpPr>
        <p:spPr>
          <a:xfrm>
            <a:off x="5784175" y="6732399"/>
            <a:ext cx="7979688" cy="15240"/>
          </a:xfrm>
          <a:prstGeom prst="roundRect">
            <a:avLst>
              <a:gd name="adj" fmla="val 597101"/>
            </a:avLst>
          </a:prstGeom>
          <a:solidFill>
            <a:srgbClr val="BBC2DC"/>
          </a:solidFill>
          <a:ln/>
        </p:spPr>
        <p:txBody>
          <a:bodyPr/>
          <a:lstStyle/>
          <a:p>
            <a:endParaRPr lang="en-IL"/>
          </a:p>
        </p:txBody>
      </p:sp>
      <p:sp>
        <p:nvSpPr>
          <p:cNvPr id="51" name="Shape 16">
            <a:extLst>
              <a:ext uri="{FF2B5EF4-FFF2-40B4-BE49-F238E27FC236}">
                <a16:creationId xmlns:a16="http://schemas.microsoft.com/office/drawing/2014/main" id="{AD8B4F5E-A3E4-D08F-C620-DE4E38CFC1FD}"/>
              </a:ext>
            </a:extLst>
          </p:cNvPr>
          <p:cNvSpPr/>
          <p:nvPr/>
        </p:nvSpPr>
        <p:spPr>
          <a:xfrm>
            <a:off x="758309" y="6896965"/>
            <a:ext cx="6556891"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52" name="Text 17">
            <a:extLst>
              <a:ext uri="{FF2B5EF4-FFF2-40B4-BE49-F238E27FC236}">
                <a16:creationId xmlns:a16="http://schemas.microsoft.com/office/drawing/2014/main" id="{B28CE43A-DF17-3733-11DE-1617AEDEF1FE}"/>
              </a:ext>
            </a:extLst>
          </p:cNvPr>
          <p:cNvSpPr/>
          <p:nvPr/>
        </p:nvSpPr>
        <p:spPr>
          <a:xfrm>
            <a:off x="838668" y="7179645"/>
            <a:ext cx="163354"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4</a:t>
            </a:r>
            <a:endParaRPr lang="en-US" sz="2100" dirty="0"/>
          </a:p>
        </p:txBody>
      </p:sp>
      <p:sp>
        <p:nvSpPr>
          <p:cNvPr id="53" name="Text 18">
            <a:extLst>
              <a:ext uri="{FF2B5EF4-FFF2-40B4-BE49-F238E27FC236}">
                <a16:creationId xmlns:a16="http://schemas.microsoft.com/office/drawing/2014/main" id="{D59AB8B2-74D7-BD98-1F16-A50D2D313420}"/>
              </a:ext>
            </a:extLst>
          </p:cNvPr>
          <p:cNvSpPr/>
          <p:nvPr/>
        </p:nvSpPr>
        <p:spPr>
          <a:xfrm>
            <a:off x="7531775" y="692860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Context Update</a:t>
            </a:r>
          </a:p>
        </p:txBody>
      </p:sp>
      <p:sp>
        <p:nvSpPr>
          <p:cNvPr id="54" name="Text 19">
            <a:extLst>
              <a:ext uri="{FF2B5EF4-FFF2-40B4-BE49-F238E27FC236}">
                <a16:creationId xmlns:a16="http://schemas.microsoft.com/office/drawing/2014/main" id="{9A7C25AB-D070-4AE5-9708-9D015F74B2DA}"/>
              </a:ext>
            </a:extLst>
          </p:cNvPr>
          <p:cNvSpPr/>
          <p:nvPr/>
        </p:nvSpPr>
        <p:spPr>
          <a:xfrm>
            <a:off x="7531775" y="7414739"/>
            <a:ext cx="406384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Updating context vector to each node in the temporal graph.</a:t>
            </a:r>
          </a:p>
        </p:txBody>
      </p:sp>
      <p:sp>
        <p:nvSpPr>
          <p:cNvPr id="56" name="Shape 15">
            <a:extLst>
              <a:ext uri="{FF2B5EF4-FFF2-40B4-BE49-F238E27FC236}">
                <a16:creationId xmlns:a16="http://schemas.microsoft.com/office/drawing/2014/main" id="{DEC1698E-3E0F-7F39-AD53-6B0328DAD3DC}"/>
              </a:ext>
            </a:extLst>
          </p:cNvPr>
          <p:cNvSpPr/>
          <p:nvPr/>
        </p:nvSpPr>
        <p:spPr>
          <a:xfrm>
            <a:off x="7371952" y="7796965"/>
            <a:ext cx="6445647" cy="14400"/>
          </a:xfrm>
          <a:prstGeom prst="roundRect">
            <a:avLst>
              <a:gd name="adj" fmla="val 597101"/>
            </a:avLst>
          </a:prstGeom>
          <a:solidFill>
            <a:srgbClr val="BBC2DC"/>
          </a:solidFill>
          <a:ln/>
        </p:spPr>
        <p:txBody>
          <a:bodyPr/>
          <a:lstStyle/>
          <a:p>
            <a:endParaRPr lang="en-IL"/>
          </a:p>
        </p:txBody>
      </p:sp>
    </p:spTree>
    <p:extLst>
      <p:ext uri="{BB962C8B-B14F-4D97-AF65-F5344CB8AC3E}">
        <p14:creationId xmlns:p14="http://schemas.microsoft.com/office/powerpoint/2010/main" val="165213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02230A-C54F-8578-91AC-1C37DA4644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275A6C6-5110-8752-2B05-8D54B0E5240F}"/>
              </a:ext>
            </a:extLst>
          </p:cNvPr>
          <p:cNvSpPr/>
          <p:nvPr/>
        </p:nvSpPr>
        <p:spPr>
          <a:xfrm>
            <a:off x="1456951" y="1343847"/>
            <a:ext cx="11513225"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Random Walks for Network Exploration</a:t>
            </a:r>
          </a:p>
        </p:txBody>
      </p:sp>
      <p:sp>
        <p:nvSpPr>
          <p:cNvPr id="3" name="Text 1">
            <a:extLst>
              <a:ext uri="{FF2B5EF4-FFF2-40B4-BE49-F238E27FC236}">
                <a16:creationId xmlns:a16="http://schemas.microsoft.com/office/drawing/2014/main" id="{BC23B234-E18D-8196-6AA7-A184EBC2033D}"/>
              </a:ext>
            </a:extLst>
          </p:cNvPr>
          <p:cNvSpPr/>
          <p:nvPr/>
        </p:nvSpPr>
        <p:spPr>
          <a:xfrm>
            <a:off x="758309" y="2666367"/>
            <a:ext cx="3604022" cy="356235"/>
          </a:xfrm>
          <a:prstGeom prst="rect">
            <a:avLst/>
          </a:prstGeom>
          <a:noFill/>
          <a:ln/>
        </p:spPr>
        <p:txBody>
          <a:bodyPr wrap="none" lIns="0" tIns="0" rIns="0" bIns="0" rtlCol="0" anchor="t"/>
          <a:lstStyle/>
          <a:p>
            <a:pPr marL="0" indent="0">
              <a:lnSpc>
                <a:spcPts val="2800"/>
              </a:lnSpc>
              <a:buNone/>
            </a:pPr>
            <a:r>
              <a:rPr lang="en-US" sz="2200" dirty="0">
                <a:solidFill>
                  <a:srgbClr val="587CB8"/>
                </a:solidFill>
                <a:latin typeface="Alexandria Semi Bold" pitchFamily="34" charset="0"/>
                <a:cs typeface="Alexandria Semi Bold" pitchFamily="34" charset="-120"/>
              </a:rPr>
              <a:t>What is a Random Walk?</a:t>
            </a:r>
          </a:p>
        </p:txBody>
      </p:sp>
      <p:sp>
        <p:nvSpPr>
          <p:cNvPr id="4" name="Text 2">
            <a:extLst>
              <a:ext uri="{FF2B5EF4-FFF2-40B4-BE49-F238E27FC236}">
                <a16:creationId xmlns:a16="http://schemas.microsoft.com/office/drawing/2014/main" id="{832FE635-C50F-DF04-AF36-11F4C1B8A94F}"/>
              </a:ext>
            </a:extLst>
          </p:cNvPr>
          <p:cNvSpPr/>
          <p:nvPr/>
        </p:nvSpPr>
        <p:spPr>
          <a:xfrm>
            <a:off x="75830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A random walk is a stochastic process that generates a path through a graph. At each step, the next node is chosen randomly from the current node's neighbors.</a:t>
            </a:r>
          </a:p>
        </p:txBody>
      </p:sp>
      <p:sp>
        <p:nvSpPr>
          <p:cNvPr id="20" name="Text 5">
            <a:extLst>
              <a:ext uri="{FF2B5EF4-FFF2-40B4-BE49-F238E27FC236}">
                <a16:creationId xmlns:a16="http://schemas.microsoft.com/office/drawing/2014/main" id="{EA5B102A-5A8F-5B90-5AFE-DE1CCFB5F2A5}"/>
              </a:ext>
            </a:extLst>
          </p:cNvPr>
          <p:cNvSpPr/>
          <p:nvPr/>
        </p:nvSpPr>
        <p:spPr>
          <a:xfrm>
            <a:off x="7587139" y="266636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Key Advantages</a:t>
            </a:r>
          </a:p>
        </p:txBody>
      </p:sp>
      <p:sp>
        <p:nvSpPr>
          <p:cNvPr id="22" name="Text 6">
            <a:extLst>
              <a:ext uri="{FF2B5EF4-FFF2-40B4-BE49-F238E27FC236}">
                <a16:creationId xmlns:a16="http://schemas.microsoft.com/office/drawing/2014/main" id="{80A2B70D-7A66-7620-53D2-36D998E6EB80}"/>
              </a:ext>
            </a:extLst>
          </p:cNvPr>
          <p:cNvSpPr/>
          <p:nvPr/>
        </p:nvSpPr>
        <p:spPr>
          <a:xfrm>
            <a:off x="758713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Enabling efficient sampling of large networks, especially when global computations are impractical or computationally expensive.</a:t>
            </a:r>
          </a:p>
        </p:txBody>
      </p:sp>
      <p:sp>
        <p:nvSpPr>
          <p:cNvPr id="7" name="Text 3">
            <a:extLst>
              <a:ext uri="{FF2B5EF4-FFF2-40B4-BE49-F238E27FC236}">
                <a16:creationId xmlns:a16="http://schemas.microsoft.com/office/drawing/2014/main" id="{891D8DBA-9879-06DF-1043-4162F3753EE7}"/>
              </a:ext>
            </a:extLst>
          </p:cNvPr>
          <p:cNvSpPr/>
          <p:nvPr/>
        </p:nvSpPr>
        <p:spPr>
          <a:xfrm>
            <a:off x="753761" y="4787474"/>
            <a:ext cx="366105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Random Walk vs. Probability</a:t>
            </a:r>
          </a:p>
        </p:txBody>
      </p:sp>
      <p:sp>
        <p:nvSpPr>
          <p:cNvPr id="8" name="Text 4">
            <a:extLst>
              <a:ext uri="{FF2B5EF4-FFF2-40B4-BE49-F238E27FC236}">
                <a16:creationId xmlns:a16="http://schemas.microsoft.com/office/drawing/2014/main" id="{778A8666-86F1-2896-AF65-E82B90718788}"/>
              </a:ext>
            </a:extLst>
          </p:cNvPr>
          <p:cNvSpPr/>
          <p:nvPr/>
        </p:nvSpPr>
        <p:spPr>
          <a:xfrm>
            <a:off x="758309" y="5360283"/>
            <a:ext cx="6292572" cy="2263142"/>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Each step to a neighbouring node is determined by probabilistic transitions. These probabilistic movements capture the co-occurrence frequencies of nodes, which are then leveraged to learn robust low-dimensional embeddings.</a:t>
            </a:r>
            <a:endParaRPr lang="en-US" sz="1700" b="1" dirty="0">
              <a:latin typeface="Sitka Text Semibold" pitchFamily="2" charset="0"/>
              <a:cs typeface="Sora Light" pitchFamily="34" charset="-120"/>
            </a:endParaRPr>
          </a:p>
        </p:txBody>
      </p:sp>
      <p:pic>
        <p:nvPicPr>
          <p:cNvPr id="1030" name="Picture 6" descr="Paper Review: “DeepWalk: Online Learning of Social Representations” | by  Anh Tuan | Medium">
            <a:extLst>
              <a:ext uri="{FF2B5EF4-FFF2-40B4-BE49-F238E27FC236}">
                <a16:creationId xmlns:a16="http://schemas.microsoft.com/office/drawing/2014/main" id="{F21FF2BE-01AB-83B1-B9E5-FE00C29F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132" y="5095699"/>
            <a:ext cx="7442586" cy="162029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Up 10">
            <a:hlinkClick r:id="rId4" action="ppaction://hlinksldjump"/>
            <a:extLst>
              <a:ext uri="{FF2B5EF4-FFF2-40B4-BE49-F238E27FC236}">
                <a16:creationId xmlns:a16="http://schemas.microsoft.com/office/drawing/2014/main" id="{B6821B2B-8D9D-5CB7-B57F-E08C1A00EA56}"/>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p:spTree>
    <p:extLst>
      <p:ext uri="{BB962C8B-B14F-4D97-AF65-F5344CB8AC3E}">
        <p14:creationId xmlns:p14="http://schemas.microsoft.com/office/powerpoint/2010/main" val="3548814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A8DD-5A0C-2FC5-AC20-A82909DB3725}"/>
              </a:ext>
            </a:extLst>
          </p:cNvPr>
          <p:cNvPicPr>
            <a:picLocks noChangeAspect="1"/>
          </p:cNvPicPr>
          <p:nvPr/>
        </p:nvPicPr>
        <p:blipFill>
          <a:blip r:embed="rId2"/>
          <a:stretch>
            <a:fillRect/>
          </a:stretch>
        </p:blipFill>
        <p:spPr>
          <a:xfrm>
            <a:off x="760926" y="3341135"/>
            <a:ext cx="9489048" cy="3952380"/>
          </a:xfrm>
          <a:prstGeom prst="rect">
            <a:avLst/>
          </a:prstGeom>
        </p:spPr>
      </p:pic>
      <p:sp>
        <p:nvSpPr>
          <p:cNvPr id="4" name="Text 0">
            <a:extLst>
              <a:ext uri="{FF2B5EF4-FFF2-40B4-BE49-F238E27FC236}">
                <a16:creationId xmlns:a16="http://schemas.microsoft.com/office/drawing/2014/main" id="{2280E267-AE8F-1245-A372-FE37A0081F7E}"/>
              </a:ext>
            </a:extLst>
          </p:cNvPr>
          <p:cNvSpPr/>
          <p:nvPr/>
        </p:nvSpPr>
        <p:spPr>
          <a:xfrm>
            <a:off x="1241194" y="651878"/>
            <a:ext cx="11513225" cy="712708"/>
          </a:xfrm>
          <a:prstGeom prst="rect">
            <a:avLst/>
          </a:prstGeom>
          <a:noFill/>
          <a:ln/>
        </p:spPr>
        <p:txBody>
          <a:bodyPr wrap="none" lIns="0" tIns="0" rIns="0" bIns="0" rtlCol="0" anchor="t"/>
          <a:lstStyle/>
          <a:p>
            <a:pPr algn="ctr">
              <a:lnSpc>
                <a:spcPts val="5600"/>
              </a:lnSpc>
            </a:pPr>
            <a:r>
              <a:rPr lang="en-US" sz="4450" dirty="0">
                <a:solidFill>
                  <a:srgbClr val="597DB9"/>
                </a:solidFill>
                <a:latin typeface="Alexandria Semi Bold" pitchFamily="34" charset="0"/>
                <a:cs typeface="Alexandria Semi Bold" pitchFamily="34" charset="-120"/>
              </a:rPr>
              <a:t>Learning Graphs By Sampling</a:t>
            </a:r>
          </a:p>
        </p:txBody>
      </p:sp>
      <p:sp>
        <p:nvSpPr>
          <p:cNvPr id="5" name="Arrow: Curved Up 4">
            <a:hlinkClick r:id="rId3" action="ppaction://hlinksldjump"/>
            <a:extLst>
              <a:ext uri="{FF2B5EF4-FFF2-40B4-BE49-F238E27FC236}">
                <a16:creationId xmlns:a16="http://schemas.microsoft.com/office/drawing/2014/main" id="{9004175E-C935-7868-7897-50CF2ED3DBD1}"/>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2FEE72-404C-5B0E-5087-C328EFF159C1}"/>
                  </a:ext>
                </a:extLst>
              </p:cNvPr>
              <p:cNvSpPr txBox="1"/>
              <p:nvPr/>
            </p:nvSpPr>
            <p:spPr>
              <a:xfrm>
                <a:off x="10086975" y="5139626"/>
                <a:ext cx="4543425" cy="4965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z="2400" smtClean="0">
                          <a:latin typeface="Cambria Math" panose="02040503050406030204" pitchFamily="18" charset="0"/>
                        </a:rPr>
                        <m:t>ℒ</m:t>
                      </m:r>
                      <m:r>
                        <a:rPr lang="en-IL" sz="2400" i="1">
                          <a:latin typeface="Cambria Math" panose="02040503050406030204" pitchFamily="18" charset="0"/>
                        </a:rPr>
                        <m:t> </m:t>
                      </m:r>
                      <m:r>
                        <a:rPr lang="en-IL" sz="2400" i="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a:rPr lang="en-US" sz="2400" b="0" i="1" smtClean="0">
                              <a:latin typeface="Cambria Math" panose="02040503050406030204" pitchFamily="18" charset="0"/>
                            </a:rPr>
                            <m:t>𝛼</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pos</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neg</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y</m:t>
                          </m:r>
                        </m:sub>
                      </m:sSub>
                    </m:oMath>
                  </m:oMathPara>
                </a14:m>
                <a:endParaRPr lang="en-IL" sz="2400" dirty="0"/>
              </a:p>
            </p:txBody>
          </p:sp>
        </mc:Choice>
        <mc:Fallback xmlns="">
          <p:sp>
            <p:nvSpPr>
              <p:cNvPr id="25" name="TextBox 24">
                <a:extLst>
                  <a:ext uri="{FF2B5EF4-FFF2-40B4-BE49-F238E27FC236}">
                    <a16:creationId xmlns:a16="http://schemas.microsoft.com/office/drawing/2014/main" id="{002FEE72-404C-5B0E-5087-C328EFF159C1}"/>
                  </a:ext>
                </a:extLst>
              </p:cNvPr>
              <p:cNvSpPr txBox="1">
                <a:spLocks noRot="1" noChangeAspect="1" noMove="1" noResize="1" noEditPoints="1" noAdjustHandles="1" noChangeArrowheads="1" noChangeShapeType="1" noTextEdit="1"/>
              </p:cNvSpPr>
              <p:nvPr/>
            </p:nvSpPr>
            <p:spPr>
              <a:xfrm>
                <a:off x="10086975" y="5139626"/>
                <a:ext cx="4543425" cy="496546"/>
              </a:xfrm>
              <a:prstGeom prst="rect">
                <a:avLst/>
              </a:prstGeom>
              <a:blipFill>
                <a:blip r:embed="rId4"/>
                <a:stretch>
                  <a:fillRect b="-6098"/>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E0131D49-77D7-A2EE-E98F-EA2F8769CFF7}"/>
              </a:ext>
            </a:extLst>
          </p:cNvPr>
          <p:cNvSpPr txBox="1"/>
          <p:nvPr/>
        </p:nvSpPr>
        <p:spPr>
          <a:xfrm>
            <a:off x="78304" y="1610018"/>
            <a:ext cx="1383900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Negative sampling is a pivotal technique for training embeddings in dynamic networks, as it helps algorithms distinguish real connections from noise at each time step. By selectively sampling non-existent edges, it reduces computational overhead and enhances the model’s ability to capture evolving relationships.</a:t>
            </a:r>
            <a:endParaRPr lang="en-IL" sz="1700" b="1" dirty="0">
              <a:latin typeface="Sitka Text Semibold" pitchFamily="2" charset="0"/>
              <a:cs typeface="Sora Light" pitchFamily="34" charset="-120"/>
            </a:endParaRPr>
          </a:p>
        </p:txBody>
      </p:sp>
      <p:sp>
        <p:nvSpPr>
          <p:cNvPr id="28" name="Rectangle 27">
            <a:extLst>
              <a:ext uri="{FF2B5EF4-FFF2-40B4-BE49-F238E27FC236}">
                <a16:creationId xmlns:a16="http://schemas.microsoft.com/office/drawing/2014/main" id="{396EA002-752C-4F24-C8EE-0D6F0D4C0DC5}"/>
              </a:ext>
            </a:extLst>
          </p:cNvPr>
          <p:cNvSpPr/>
          <p:nvPr/>
        </p:nvSpPr>
        <p:spPr>
          <a:xfrm>
            <a:off x="1323975" y="4322201"/>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a:t>
            </a:r>
          </a:p>
          <a:p>
            <a:pPr algn="ctr"/>
            <a:r>
              <a:rPr lang="en-US" dirty="0">
                <a:solidFill>
                  <a:schemeClr val="tx1"/>
                </a:solidFill>
                <a:latin typeface="Times New Roman" panose="02020603050405020304" pitchFamily="18" charset="0"/>
                <a:cs typeface="Times New Roman" panose="02020603050405020304" pitchFamily="18" charset="0"/>
              </a:rPr>
              <a:t>Graph</a:t>
            </a:r>
            <a:endParaRPr lang="en-IL"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C049EC85-3876-2589-8426-678A0AD88216}"/>
              </a:ext>
            </a:extLst>
          </p:cNvPr>
          <p:cNvSpPr/>
          <p:nvPr/>
        </p:nvSpPr>
        <p:spPr>
          <a:xfrm>
            <a:off x="2781300" y="5387899"/>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29">
            <a:extLst>
              <a:ext uri="{FF2B5EF4-FFF2-40B4-BE49-F238E27FC236}">
                <a16:creationId xmlns:a16="http://schemas.microsoft.com/office/drawing/2014/main" id="{882F77E1-8570-CEA4-3635-86B57C974BB9}"/>
              </a:ext>
            </a:extLst>
          </p:cNvPr>
          <p:cNvSpPr/>
          <p:nvPr/>
        </p:nvSpPr>
        <p:spPr>
          <a:xfrm>
            <a:off x="3007331" y="5317325"/>
            <a:ext cx="5847388"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Graph Representation Learning Framework </a:t>
            </a:r>
          </a:p>
        </p:txBody>
      </p:sp>
      <p:sp>
        <p:nvSpPr>
          <p:cNvPr id="31" name="Rectangle 30">
            <a:extLst>
              <a:ext uri="{FF2B5EF4-FFF2-40B4-BE49-F238E27FC236}">
                <a16:creationId xmlns:a16="http://schemas.microsoft.com/office/drawing/2014/main" id="{545DE35E-7185-30CA-F531-C1F862F59014}"/>
              </a:ext>
            </a:extLst>
          </p:cNvPr>
          <p:cNvSpPr/>
          <p:nvPr/>
        </p:nvSpPr>
        <p:spPr>
          <a:xfrm>
            <a:off x="6380252" y="4959471"/>
            <a:ext cx="3678204" cy="400891"/>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Citation Graph Embedding Model </a:t>
            </a:r>
          </a:p>
        </p:txBody>
      </p:sp>
    </p:spTree>
    <p:extLst>
      <p:ext uri="{BB962C8B-B14F-4D97-AF65-F5344CB8AC3E}">
        <p14:creationId xmlns:p14="http://schemas.microsoft.com/office/powerpoint/2010/main" val="3912524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D17C-3E4F-C955-B733-F9513C1837F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D90DEE5-E646-D4E2-003D-8ED0487DD39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718CFF2-3017-DED4-E0A0-665CFD86CFE7}"/>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ECF87F7-86FD-008B-2BC1-1C8221A64503}"/>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0FC192A5-1355-3A13-F9C0-5CFC6678B9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2C0F0E4-CB07-8772-EE9C-3E72F7C7C37B}"/>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DCBE0E0-ED78-185E-CD41-C9BCF5586155}"/>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540E5B4-7399-C7B3-A078-C8F3D76ABB8B}"/>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7F134D8D-C5AE-1387-51EA-188D6E1CBE5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D0423981-A11B-BC3D-0CAC-2D5054C6C606}"/>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65E0206F-CD30-43A8-621E-170844A5EF8A}"/>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A7638351-F699-3434-3FD7-306D3EB1465A}"/>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EAD350C8-AE45-99A6-34B6-F1CA6507FAF3}"/>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86172395-D8D7-EC01-B0A3-8BEBC0623724}"/>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9591C1-F45C-A3BD-3275-9A847D1F3843}"/>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A01DC14-03EC-4F63-1E7B-6FAD77D18398}"/>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4561D32-98D8-1CB0-7886-0A9967294B38}"/>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02CD785F-B2F9-DC64-32FC-318FFA07BF23}"/>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968D44B-948E-4413-9212-66B5FC3EFC70}"/>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F94DD360-C4C4-321C-1C49-E0D888CA5C6D}"/>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053D3D7-E5BE-9088-570B-1153AF6993BE}"/>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Approach</a:t>
            </a:r>
            <a:endParaRPr lang="en-US" sz="1500" dirty="0">
              <a:solidFill>
                <a:srgbClr val="FF0000"/>
              </a:solidFill>
            </a:endParaRPr>
          </a:p>
        </p:txBody>
      </p:sp>
      <p:sp>
        <p:nvSpPr>
          <p:cNvPr id="24" name="Shape 22">
            <a:extLst>
              <a:ext uri="{FF2B5EF4-FFF2-40B4-BE49-F238E27FC236}">
                <a16:creationId xmlns:a16="http://schemas.microsoft.com/office/drawing/2014/main" id="{3991F5D1-B946-E3AA-4684-DB657C3DB39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2280209-090E-966D-6A6B-BFC9208CA6D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7DE4865E-34DC-8A8A-ECC6-AE003D7BFA02}"/>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75261BF-CF80-6781-F280-3B8F28C8D385}"/>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663E8610-D994-84FD-96C0-FD5F88A903A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1781F4E-34E0-3062-09CC-4E5C0891ED0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3CA1401E-9554-78F9-C30C-B199A11394E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591FE4E-316E-787A-1E75-23962F3F226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2572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2229" y="550516"/>
            <a:ext cx="9547622"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Approach</a:t>
            </a:r>
          </a:p>
        </p:txBody>
      </p:sp>
      <p:pic>
        <p:nvPicPr>
          <p:cNvPr id="3" name="Image 0" descr="preencoded.png"/>
          <p:cNvPicPr>
            <a:picLocks noChangeAspect="1"/>
          </p:cNvPicPr>
          <p:nvPr/>
        </p:nvPicPr>
        <p:blipFill>
          <a:blip r:embed="rId3"/>
          <a:stretch>
            <a:fillRect/>
          </a:stretch>
        </p:blipFill>
        <p:spPr>
          <a:xfrm>
            <a:off x="758309" y="3124120"/>
            <a:ext cx="6556891" cy="866537"/>
          </a:xfrm>
          <a:prstGeom prst="rect">
            <a:avLst/>
          </a:prstGeom>
        </p:spPr>
      </p:pic>
      <p:sp>
        <p:nvSpPr>
          <p:cNvPr id="4" name="Text 1"/>
          <p:cNvSpPr/>
          <p:nvPr/>
        </p:nvSpPr>
        <p:spPr>
          <a:xfrm>
            <a:off x="974884"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Time Interval</a:t>
            </a:r>
          </a:p>
        </p:txBody>
      </p:sp>
      <p:sp>
        <p:nvSpPr>
          <p:cNvPr id="5" name="Text 2"/>
          <p:cNvSpPr/>
          <p:nvPr/>
        </p:nvSpPr>
        <p:spPr>
          <a:xfrm>
            <a:off x="974884" y="4801710"/>
            <a:ext cx="6123742"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snapshots at regular time intervals, like monthly or yearly.</a:t>
            </a:r>
          </a:p>
        </p:txBody>
      </p:sp>
      <p:pic>
        <p:nvPicPr>
          <p:cNvPr id="6" name="Image 1" descr="preencoded.png"/>
          <p:cNvPicPr>
            <a:picLocks noChangeAspect="1"/>
          </p:cNvPicPr>
          <p:nvPr/>
        </p:nvPicPr>
        <p:blipFill>
          <a:blip r:embed="rId4"/>
          <a:stretch>
            <a:fillRect/>
          </a:stretch>
        </p:blipFill>
        <p:spPr>
          <a:xfrm>
            <a:off x="7315200" y="3124120"/>
            <a:ext cx="6556891" cy="866537"/>
          </a:xfrm>
          <a:prstGeom prst="rect">
            <a:avLst/>
          </a:prstGeom>
        </p:spPr>
      </p:pic>
      <p:sp>
        <p:nvSpPr>
          <p:cNvPr id="7" name="Text 3"/>
          <p:cNvSpPr/>
          <p:nvPr/>
        </p:nvSpPr>
        <p:spPr>
          <a:xfrm>
            <a:off x="7531775"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Event Count</a:t>
            </a:r>
          </a:p>
        </p:txBody>
      </p:sp>
      <p:sp>
        <p:nvSpPr>
          <p:cNvPr id="8" name="Text 4"/>
          <p:cNvSpPr/>
          <p:nvPr/>
        </p:nvSpPr>
        <p:spPr>
          <a:xfrm>
            <a:off x="7531775" y="4801710"/>
            <a:ext cx="6123742"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Construct networks by dividing them into snapshots, each containing a fixed number of citation events, ensuring uniform density while remaining independent of time intervals</a:t>
            </a:r>
            <a:r>
              <a:rPr lang="en-US" sz="1700" b="1" dirty="0">
                <a:latin typeface="Sitka Text Semibold" pitchFamily="2" charset="0"/>
                <a:cs typeface="Sora Light" pitchFamily="34" charset="-120"/>
              </a:rPr>
              <a:t>.</a:t>
            </a:r>
          </a:p>
        </p:txBody>
      </p:sp>
      <p:pic>
        <p:nvPicPr>
          <p:cNvPr id="10" name="Picture 9">
            <a:extLst>
              <a:ext uri="{FF2B5EF4-FFF2-40B4-BE49-F238E27FC236}">
                <a16:creationId xmlns:a16="http://schemas.microsoft.com/office/drawing/2014/main" id="{600A312F-A05C-5448-265B-46A86B705CA1}"/>
              </a:ext>
            </a:extLst>
          </p:cNvPr>
          <p:cNvPicPr>
            <a:picLocks noChangeAspect="1"/>
          </p:cNvPicPr>
          <p:nvPr/>
        </p:nvPicPr>
        <p:blipFill>
          <a:blip r:embed="rId5"/>
          <a:stretch>
            <a:fillRect/>
          </a:stretch>
        </p:blipFill>
        <p:spPr>
          <a:xfrm>
            <a:off x="451412" y="5910950"/>
            <a:ext cx="6647214" cy="2051522"/>
          </a:xfrm>
          <a:prstGeom prst="rect">
            <a:avLst/>
          </a:prstGeom>
        </p:spPr>
      </p:pic>
      <p:sp>
        <p:nvSpPr>
          <p:cNvPr id="11" name="TextBox 10">
            <a:extLst>
              <a:ext uri="{FF2B5EF4-FFF2-40B4-BE49-F238E27FC236}">
                <a16:creationId xmlns:a16="http://schemas.microsoft.com/office/drawing/2014/main" id="{90DF2F4C-9241-4086-8E47-A0D321BA7186}"/>
              </a:ext>
            </a:extLst>
          </p:cNvPr>
          <p:cNvSpPr txBox="1"/>
          <p:nvPr/>
        </p:nvSpPr>
        <p:spPr>
          <a:xfrm>
            <a:off x="708917" y="1684526"/>
            <a:ext cx="1316317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In a dynamic citation network, each article is represented as a node, and a directed edge signifies a citing. Over time, new papers and citation links are added, capturing the evolving nature of academic influence and knowledge transfer. Two strategies for constructing the dynamic citation network :</a:t>
            </a:r>
            <a:endParaRPr lang="en-IL" sz="1700" b="1" dirty="0">
              <a:latin typeface="Sitka Text Semibold" pitchFamily="2" charset="0"/>
              <a:cs typeface="Sora Light" pitchFamily="34" charset="-120"/>
            </a:endParaRPr>
          </a:p>
        </p:txBody>
      </p:sp>
    </p:spTree>
    <p:extLst>
      <p:ext uri="{BB962C8B-B14F-4D97-AF65-F5344CB8AC3E}">
        <p14:creationId xmlns:p14="http://schemas.microsoft.com/office/powerpoint/2010/main" val="336863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43FA-B098-8C1B-8D69-52A49E80AA6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88564A04-1E84-0034-7FD3-F0B9ED127993}"/>
              </a:ext>
            </a:extLst>
          </p:cNvPr>
          <p:cNvSpPr/>
          <p:nvPr/>
        </p:nvSpPr>
        <p:spPr>
          <a:xfrm>
            <a:off x="758309" y="1021675"/>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Node Classification</a:t>
            </a:r>
            <a:endParaRPr lang="en-US" sz="4450" dirty="0"/>
          </a:p>
        </p:txBody>
      </p:sp>
      <p:sp>
        <p:nvSpPr>
          <p:cNvPr id="24" name="Text 2">
            <a:extLst>
              <a:ext uri="{FF2B5EF4-FFF2-40B4-BE49-F238E27FC236}">
                <a16:creationId xmlns:a16="http://schemas.microsoft.com/office/drawing/2014/main" id="{CDBFC235-F7D4-964E-25E1-A7406EF478F6}"/>
              </a:ext>
            </a:extLst>
          </p:cNvPr>
          <p:cNvSpPr/>
          <p:nvPr/>
        </p:nvSpPr>
        <p:spPr>
          <a:xfrm>
            <a:off x="1120617" y="2708034"/>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Emerging Nodes</a:t>
            </a:r>
          </a:p>
        </p:txBody>
      </p:sp>
      <p:sp>
        <p:nvSpPr>
          <p:cNvPr id="25" name="Text 3">
            <a:extLst>
              <a:ext uri="{FF2B5EF4-FFF2-40B4-BE49-F238E27FC236}">
                <a16:creationId xmlns:a16="http://schemas.microsoft.com/office/drawing/2014/main" id="{5F0D6FBB-3C23-D3B3-59BF-7100F6B4E2E2}"/>
              </a:ext>
            </a:extLst>
          </p:cNvPr>
          <p:cNvSpPr/>
          <p:nvPr/>
        </p:nvSpPr>
        <p:spPr>
          <a:xfrm>
            <a:off x="1120617" y="3194166"/>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recently increasing citations.</a:t>
            </a:r>
          </a:p>
        </p:txBody>
      </p:sp>
      <p:sp>
        <p:nvSpPr>
          <p:cNvPr id="26" name="Shape 4">
            <a:extLst>
              <a:ext uri="{FF2B5EF4-FFF2-40B4-BE49-F238E27FC236}">
                <a16:creationId xmlns:a16="http://schemas.microsoft.com/office/drawing/2014/main" id="{546F9427-9D9B-D923-1DF4-0480F0761A4D}"/>
              </a:ext>
            </a:extLst>
          </p:cNvPr>
          <p:cNvSpPr/>
          <p:nvPr/>
        </p:nvSpPr>
        <p:spPr>
          <a:xfrm>
            <a:off x="1072852" y="5118998"/>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27" name="Text 5">
            <a:extLst>
              <a:ext uri="{FF2B5EF4-FFF2-40B4-BE49-F238E27FC236}">
                <a16:creationId xmlns:a16="http://schemas.microsoft.com/office/drawing/2014/main" id="{E94A8C27-C5AB-A6B6-B22D-348F4BA7424F}"/>
              </a:ext>
            </a:extLst>
          </p:cNvPr>
          <p:cNvSpPr/>
          <p:nvPr/>
        </p:nvSpPr>
        <p:spPr>
          <a:xfrm>
            <a:off x="1072852" y="5526813"/>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Steady Nodes</a:t>
            </a:r>
          </a:p>
        </p:txBody>
      </p:sp>
      <p:sp>
        <p:nvSpPr>
          <p:cNvPr id="28" name="Text 6">
            <a:extLst>
              <a:ext uri="{FF2B5EF4-FFF2-40B4-BE49-F238E27FC236}">
                <a16:creationId xmlns:a16="http://schemas.microsoft.com/office/drawing/2014/main" id="{7AA568F3-CADC-C5D0-E9D0-772107036A4B}"/>
              </a:ext>
            </a:extLst>
          </p:cNvPr>
          <p:cNvSpPr/>
          <p:nvPr/>
        </p:nvSpPr>
        <p:spPr>
          <a:xfrm>
            <a:off x="1072852" y="5987545"/>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consistent citation activity.</a:t>
            </a:r>
          </a:p>
        </p:txBody>
      </p:sp>
      <p:sp>
        <p:nvSpPr>
          <p:cNvPr id="29" name="Shape 7">
            <a:extLst>
              <a:ext uri="{FF2B5EF4-FFF2-40B4-BE49-F238E27FC236}">
                <a16:creationId xmlns:a16="http://schemas.microsoft.com/office/drawing/2014/main" id="{37631F15-579F-8204-6E0C-9C1E8F397BDA}"/>
              </a:ext>
            </a:extLst>
          </p:cNvPr>
          <p:cNvSpPr/>
          <p:nvPr/>
        </p:nvSpPr>
        <p:spPr>
          <a:xfrm>
            <a:off x="1072852" y="3729133"/>
            <a:ext cx="5961221"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0" name="Text 8">
            <a:extLst>
              <a:ext uri="{FF2B5EF4-FFF2-40B4-BE49-F238E27FC236}">
                <a16:creationId xmlns:a16="http://schemas.microsoft.com/office/drawing/2014/main" id="{1B69D190-3DE5-6F01-5731-F522BB207A3D}"/>
              </a:ext>
            </a:extLst>
          </p:cNvPr>
          <p:cNvSpPr/>
          <p:nvPr/>
        </p:nvSpPr>
        <p:spPr>
          <a:xfrm>
            <a:off x="1120617" y="412125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Rising Stars (Sleeping Beauty)</a:t>
            </a:r>
          </a:p>
        </p:txBody>
      </p:sp>
      <p:sp>
        <p:nvSpPr>
          <p:cNvPr id="31" name="Text 9">
            <a:extLst>
              <a:ext uri="{FF2B5EF4-FFF2-40B4-BE49-F238E27FC236}">
                <a16:creationId xmlns:a16="http://schemas.microsoft.com/office/drawing/2014/main" id="{3C6E9462-0848-4FA6-C497-D6B381B97F90}"/>
              </a:ext>
            </a:extLst>
          </p:cNvPr>
          <p:cNvSpPr/>
          <p:nvPr/>
        </p:nvSpPr>
        <p:spPr>
          <a:xfrm>
            <a:off x="1120617" y="4597111"/>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Emerging nodes with significant growth.</a:t>
            </a:r>
          </a:p>
        </p:txBody>
      </p:sp>
      <p:sp>
        <p:nvSpPr>
          <p:cNvPr id="32" name="Shape 10">
            <a:extLst>
              <a:ext uri="{FF2B5EF4-FFF2-40B4-BE49-F238E27FC236}">
                <a16:creationId xmlns:a16="http://schemas.microsoft.com/office/drawing/2014/main" id="{1D4D49EE-30A0-1802-EE62-565B4B121313}"/>
              </a:ext>
            </a:extLst>
          </p:cNvPr>
          <p:cNvSpPr/>
          <p:nvPr/>
        </p:nvSpPr>
        <p:spPr>
          <a:xfrm>
            <a:off x="1072733" y="6491837"/>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3" name="Text 11">
            <a:extLst>
              <a:ext uri="{FF2B5EF4-FFF2-40B4-BE49-F238E27FC236}">
                <a16:creationId xmlns:a16="http://schemas.microsoft.com/office/drawing/2014/main" id="{E26792E0-57F4-1DE9-8995-9F2128E5C463}"/>
              </a:ext>
            </a:extLst>
          </p:cNvPr>
          <p:cNvSpPr/>
          <p:nvPr/>
        </p:nvSpPr>
        <p:spPr>
          <a:xfrm>
            <a:off x="1072851" y="675014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Falling Stars</a:t>
            </a:r>
          </a:p>
        </p:txBody>
      </p:sp>
      <p:sp>
        <p:nvSpPr>
          <p:cNvPr id="34" name="Text 12">
            <a:extLst>
              <a:ext uri="{FF2B5EF4-FFF2-40B4-BE49-F238E27FC236}">
                <a16:creationId xmlns:a16="http://schemas.microsoft.com/office/drawing/2014/main" id="{A00C781F-BFB8-D0DB-1815-5AD6EF6F364A}"/>
              </a:ext>
            </a:extLst>
          </p:cNvPr>
          <p:cNvSpPr/>
          <p:nvPr/>
        </p:nvSpPr>
        <p:spPr>
          <a:xfrm>
            <a:off x="1072851" y="7173830"/>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declining citation activity.</a:t>
            </a:r>
          </a:p>
        </p:txBody>
      </p:sp>
      <p:pic>
        <p:nvPicPr>
          <p:cNvPr id="35" name="Image 0">
            <a:extLst>
              <a:ext uri="{FF2B5EF4-FFF2-40B4-BE49-F238E27FC236}">
                <a16:creationId xmlns:a16="http://schemas.microsoft.com/office/drawing/2014/main" id="{8FCF4F26-4943-4704-BD4F-FB9543B781C3}"/>
              </a:ext>
            </a:extLst>
          </p:cNvPr>
          <p:cNvPicPr>
            <a:picLocks noChangeAspect="1"/>
          </p:cNvPicPr>
          <p:nvPr/>
        </p:nvPicPr>
        <p:blipFill>
          <a:blip r:embed="rId3"/>
          <a:stretch>
            <a:fillRect/>
          </a:stretch>
        </p:blipFill>
        <p:spPr>
          <a:xfrm>
            <a:off x="9773842" y="0"/>
            <a:ext cx="4856557" cy="8229600"/>
          </a:xfrm>
          <a:prstGeom prst="rect">
            <a:avLst/>
          </a:prstGeom>
        </p:spPr>
      </p:pic>
    </p:spTree>
    <p:extLst>
      <p:ext uri="{BB962C8B-B14F-4D97-AF65-F5344CB8AC3E}">
        <p14:creationId xmlns:p14="http://schemas.microsoft.com/office/powerpoint/2010/main" val="59553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8D46-724F-356F-8338-BDF1F1471C74}"/>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7BA07FB4-432B-C41B-EF5D-857184CDC0C1}"/>
              </a:ext>
            </a:extLst>
          </p:cNvPr>
          <p:cNvSpPr/>
          <p:nvPr/>
        </p:nvSpPr>
        <p:spPr>
          <a:xfrm>
            <a:off x="3756323"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Classification Evaluation</a:t>
            </a:r>
            <a:endParaRPr lang="en-US" sz="4450" dirty="0"/>
          </a:p>
        </p:txBody>
      </p:sp>
      <p:graphicFrame>
        <p:nvGraphicFramePr>
          <p:cNvPr id="2" name="Diagram 1">
            <a:extLst>
              <a:ext uri="{FF2B5EF4-FFF2-40B4-BE49-F238E27FC236}">
                <a16:creationId xmlns:a16="http://schemas.microsoft.com/office/drawing/2014/main" id="{C2831345-889F-C919-BA96-3523F036E256}"/>
              </a:ext>
            </a:extLst>
          </p:cNvPr>
          <p:cNvGraphicFramePr/>
          <p:nvPr>
            <p:extLst>
              <p:ext uri="{D42A27DB-BD31-4B8C-83A1-F6EECF244321}">
                <p14:modId xmlns:p14="http://schemas.microsoft.com/office/powerpoint/2010/main" val="559722896"/>
              </p:ext>
            </p:extLst>
          </p:nvPr>
        </p:nvGraphicFramePr>
        <p:xfrm>
          <a:off x="-723558" y="3036281"/>
          <a:ext cx="8217435" cy="3169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EE5D4502-0CCE-64A1-A947-7E29AA5BF7A9}"/>
              </a:ext>
            </a:extLst>
          </p:cNvPr>
          <p:cNvGraphicFramePr/>
          <p:nvPr>
            <p:extLst>
              <p:ext uri="{D42A27DB-BD31-4B8C-83A1-F6EECF244321}">
                <p14:modId xmlns:p14="http://schemas.microsoft.com/office/powerpoint/2010/main" val="851831457"/>
              </p:ext>
            </p:extLst>
          </p:nvPr>
        </p:nvGraphicFramePr>
        <p:xfrm>
          <a:off x="7756634" y="2998357"/>
          <a:ext cx="7947001" cy="3169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AF535A9B-16FC-4C5A-9FC2-83C8738C1F24}"/>
              </a:ext>
            </a:extLst>
          </p:cNvPr>
          <p:cNvSpPr txBox="1"/>
          <p:nvPr/>
        </p:nvSpPr>
        <p:spPr>
          <a:xfrm>
            <a:off x="758309" y="1937324"/>
            <a:ext cx="5842188" cy="615553"/>
          </a:xfrm>
          <a:prstGeom prst="rect">
            <a:avLst/>
          </a:prstGeom>
          <a:noFill/>
        </p:spPr>
        <p:txBody>
          <a:bodyPr wrap="square">
            <a:spAutoFit/>
          </a:bodyPr>
          <a:lstStyle/>
          <a:p>
            <a:r>
              <a:rPr lang="en-GB" sz="1700" b="1" dirty="0">
                <a:latin typeface="Sitka Text Semibold" pitchFamily="2" charset="0"/>
                <a:cs typeface="Sora Light" pitchFamily="34" charset="-120"/>
              </a:rPr>
              <a:t>Connectivity in dynamic networks is the ability to maintain communication despite changing topology.</a:t>
            </a:r>
            <a:endParaRPr lang="en-IL" sz="1700" b="1" dirty="0">
              <a:latin typeface="Sitka Text Semibold" pitchFamily="2" charset="0"/>
              <a:cs typeface="Sora Light" pitchFamily="34" charset="-120"/>
            </a:endParaRPr>
          </a:p>
        </p:txBody>
      </p:sp>
      <p:sp>
        <p:nvSpPr>
          <p:cNvPr id="8" name="Rectangle 1">
            <a:extLst>
              <a:ext uri="{FF2B5EF4-FFF2-40B4-BE49-F238E27FC236}">
                <a16:creationId xmlns:a16="http://schemas.microsoft.com/office/drawing/2014/main" id="{E2892042-2AFE-04EC-0C10-567321C17EE8}"/>
              </a:ext>
            </a:extLst>
          </p:cNvPr>
          <p:cNvSpPr>
            <a:spLocks noChangeArrowheads="1"/>
          </p:cNvSpPr>
          <p:nvPr/>
        </p:nvSpPr>
        <p:spPr bwMode="auto">
          <a:xfrm>
            <a:off x="8905538" y="1962993"/>
            <a:ext cx="540757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The centroid in dynamic networks minimizes total distance to all nodes as topology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6E9F23-093E-A69C-A73E-4CC5D4240C19}"/>
                  </a:ext>
                </a:extLst>
              </p:cNvPr>
              <p:cNvSpPr txBox="1"/>
              <p:nvPr/>
            </p:nvSpPr>
            <p:spPr>
              <a:xfrm>
                <a:off x="-893850" y="6694131"/>
                <a:ext cx="8209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L" sz="2800" smtClean="0">
                          <a:latin typeface="Cambria Math" panose="02040503050406030204" pitchFamily="18" charset="0"/>
                        </a:rPr>
                        <m:t>Δ</m:t>
                      </m:r>
                      <m:sSub>
                        <m:sSubPr>
                          <m:ctrlPr>
                            <a:rPr lang="en-IL" sz="280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r>
                            <a:rPr lang="en-IL" sz="2800" b="0" i="0">
                              <a:latin typeface="Cambria Math" panose="02040503050406030204" pitchFamily="18" charset="0"/>
                            </a:rPr>
                            <m:t>+</m:t>
                          </m:r>
                          <m:r>
                            <m:rPr>
                              <m:sty m:val="p"/>
                            </m:rPr>
                            <a:rPr lang="en-IL" sz="2800" b="0" i="0">
                              <a:latin typeface="Cambria Math" panose="02040503050406030204" pitchFamily="18" charset="0"/>
                            </a:rPr>
                            <m:t>Δ</m:t>
                          </m:r>
                          <m:r>
                            <a:rPr lang="en-IL" sz="2800" b="0" i="1">
                              <a:latin typeface="Cambria Math" panose="02040503050406030204" pitchFamily="18" charset="0"/>
                            </a:rPr>
                            <m:t>𝑡</m:t>
                          </m:r>
                        </m:e>
                      </m:d>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e>
                      </m:d>
                      <m:r>
                        <a:rPr lang="en-IL" sz="2800" b="0" i="0">
                          <a:latin typeface="Cambria Math" panose="02040503050406030204" pitchFamily="18" charset="0"/>
                        </a:rPr>
                        <m:t>∥</m:t>
                      </m:r>
                    </m:oMath>
                  </m:oMathPara>
                </a14:m>
                <a:endParaRPr lang="en-IL" sz="2800" dirty="0"/>
              </a:p>
            </p:txBody>
          </p:sp>
        </mc:Choice>
        <mc:Fallback xmlns="">
          <p:sp>
            <p:nvSpPr>
              <p:cNvPr id="6" name="TextBox 5">
                <a:extLst>
                  <a:ext uri="{FF2B5EF4-FFF2-40B4-BE49-F238E27FC236}">
                    <a16:creationId xmlns:a16="http://schemas.microsoft.com/office/drawing/2014/main" id="{FE6E9F23-093E-A69C-A73E-4CC5D4240C19}"/>
                  </a:ext>
                </a:extLst>
              </p:cNvPr>
              <p:cNvSpPr txBox="1">
                <a:spLocks noRot="1" noChangeAspect="1" noMove="1" noResize="1" noEditPoints="1" noAdjustHandles="1" noChangeArrowheads="1" noChangeShapeType="1" noTextEdit="1"/>
              </p:cNvSpPr>
              <p:nvPr/>
            </p:nvSpPr>
            <p:spPr>
              <a:xfrm>
                <a:off x="-893850" y="6694131"/>
                <a:ext cx="8209050" cy="523220"/>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4F720C-D2AE-25A8-F581-28B58D8791C5}"/>
                  </a:ext>
                </a:extLst>
              </p:cNvPr>
              <p:cNvSpPr txBox="1"/>
              <p:nvPr/>
            </p:nvSpPr>
            <p:spPr>
              <a:xfrm>
                <a:off x="10147609" y="6066910"/>
                <a:ext cx="2923429" cy="1016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L" i="1">
                              <a:latin typeface="Cambria Math" panose="02040503050406030204" pitchFamily="18" charset="0"/>
                            </a:rPr>
                          </m:ctrlPr>
                        </m:sSubSupPr>
                        <m:e>
                          <m:r>
                            <a:rPr lang="en-IL" b="1" i="1">
                              <a:latin typeface="Cambria Math" panose="02040503050406030204" pitchFamily="18" charset="0"/>
                            </a:rPr>
                            <m:t>𝐯</m:t>
                          </m:r>
                        </m:e>
                        <m:sub>
                          <m:r>
                            <a:rPr lang="en-IL" i="1">
                              <a:latin typeface="Cambria Math" panose="02040503050406030204" pitchFamily="18" charset="0"/>
                            </a:rPr>
                            <m:t>𝑖</m:t>
                          </m:r>
                        </m:sub>
                        <m:sup>
                          <m:r>
                            <m:rPr>
                              <m:nor/>
                            </m:rPr>
                            <a:rPr lang="en-IL"/>
                            <m:t>center</m:t>
                          </m:r>
                        </m:sup>
                      </m:sSubSup>
                      <m:d>
                        <m:dPr>
                          <m:ctrlPr>
                            <a:rPr lang="en-IL" i="1">
                              <a:latin typeface="Cambria Math" panose="02040503050406030204" pitchFamily="18" charset="0"/>
                            </a:rPr>
                          </m:ctrlPr>
                        </m:dPr>
                        <m:e>
                          <m:r>
                            <a:rPr lang="en-IL" i="1">
                              <a:latin typeface="Cambria Math" panose="02040503050406030204" pitchFamily="18" charset="0"/>
                            </a:rPr>
                            <m:t>𝑡</m:t>
                          </m:r>
                        </m:e>
                      </m:d>
                      <m:r>
                        <a:rPr lang="en-IL" i="1">
                          <a:latin typeface="Cambria Math" panose="02040503050406030204" pitchFamily="18" charset="0"/>
                        </a:rPr>
                        <m:t>=</m:t>
                      </m:r>
                      <m:f>
                        <m:fPr>
                          <m:ctrlPr>
                            <a:rPr lang="en-IL" i="1">
                              <a:latin typeface="Cambria Math" panose="02040503050406030204" pitchFamily="18" charset="0"/>
                            </a:rPr>
                          </m:ctrlPr>
                        </m:fPr>
                        <m:num>
                          <m:r>
                            <a:rPr lang="en-IL" i="1">
                              <a:latin typeface="Cambria Math" panose="02040503050406030204" pitchFamily="18" charset="0"/>
                            </a:rPr>
                            <m:t>1</m:t>
                          </m:r>
                        </m:num>
                        <m:den>
                          <m:r>
                            <a:rPr lang="en-IL" i="1">
                              <a:latin typeface="Cambria Math" panose="02040503050406030204" pitchFamily="18" charset="0"/>
                            </a:rPr>
                            <m:t>𝑁</m:t>
                          </m:r>
                        </m:den>
                      </m:f>
                      <m:nary>
                        <m:naryPr>
                          <m:chr m:val="∑"/>
                          <m:limLoc m:val="undOvr"/>
                          <m:grow m:val="on"/>
                          <m:supHide m:val="on"/>
                          <m:ctrlPr>
                            <a:rPr lang="en-IL" i="1">
                              <a:latin typeface="Cambria Math" panose="02040503050406030204" pitchFamily="18" charset="0"/>
                            </a:rPr>
                          </m:ctrlPr>
                        </m:naryPr>
                        <m:sub>
                          <m:r>
                            <a:rPr lang="en-IL" i="1">
                              <a:latin typeface="Cambria Math" panose="02040503050406030204" pitchFamily="18" charset="0"/>
                            </a:rPr>
                            <m:t>𝑗</m:t>
                          </m:r>
                          <m:r>
                            <a:rPr lang="en-IL" i="1">
                              <a:latin typeface="Cambria Math" panose="02040503050406030204" pitchFamily="18" charset="0"/>
                            </a:rPr>
                            <m:t>∈</m:t>
                          </m:r>
                          <m:r>
                            <m:rPr>
                              <m:nor/>
                            </m:rPr>
                            <a:rPr lang="en-IL"/>
                            <m:t>cluster</m:t>
                          </m:r>
                        </m:sub>
                        <m:sup/>
                        <m:e>
                          <m:sSub>
                            <m:sSubPr>
                              <m:ctrlPr>
                                <a:rPr lang="en-IL" i="1">
                                  <a:latin typeface="Cambria Math" panose="02040503050406030204" pitchFamily="18" charset="0"/>
                                </a:rPr>
                              </m:ctrlPr>
                            </m:sSubPr>
                            <m:e>
                              <m:r>
                                <a:rPr lang="en-IL" b="1" i="1">
                                  <a:latin typeface="Cambria Math" panose="02040503050406030204" pitchFamily="18" charset="0"/>
                                </a:rPr>
                                <m:t>𝐯</m:t>
                              </m:r>
                            </m:e>
                            <m:sub>
                              <m:r>
                                <a:rPr lang="en-IL" i="1">
                                  <a:latin typeface="Cambria Math" panose="02040503050406030204" pitchFamily="18" charset="0"/>
                                </a:rPr>
                                <m:t>𝑗</m:t>
                              </m:r>
                            </m:sub>
                          </m:sSub>
                          <m:d>
                            <m:dPr>
                              <m:ctrlPr>
                                <a:rPr lang="en-IL" i="1">
                                  <a:latin typeface="Cambria Math" panose="02040503050406030204" pitchFamily="18" charset="0"/>
                                </a:rPr>
                              </m:ctrlPr>
                            </m:dPr>
                            <m:e>
                              <m:r>
                                <a:rPr lang="en-IL" i="1">
                                  <a:latin typeface="Cambria Math" panose="02040503050406030204" pitchFamily="18" charset="0"/>
                                </a:rPr>
                                <m:t>𝑡</m:t>
                              </m:r>
                            </m:e>
                          </m:d>
                        </m:e>
                      </m:nary>
                    </m:oMath>
                  </m:oMathPara>
                </a14:m>
                <a:endParaRPr lang="en-IL" dirty="0"/>
              </a:p>
              <a:p>
                <a:endParaRPr lang="en-IL" dirty="0"/>
              </a:p>
            </p:txBody>
          </p:sp>
        </mc:Choice>
        <mc:Fallback xmlns="">
          <p:sp>
            <p:nvSpPr>
              <p:cNvPr id="21" name="TextBox 20">
                <a:extLst>
                  <a:ext uri="{FF2B5EF4-FFF2-40B4-BE49-F238E27FC236}">
                    <a16:creationId xmlns:a16="http://schemas.microsoft.com/office/drawing/2014/main" id="{CA4F720C-D2AE-25A8-F581-28B58D8791C5}"/>
                  </a:ext>
                </a:extLst>
              </p:cNvPr>
              <p:cNvSpPr txBox="1">
                <a:spLocks noRot="1" noChangeAspect="1" noMove="1" noResize="1" noEditPoints="1" noAdjustHandles="1" noChangeArrowheads="1" noChangeShapeType="1" noTextEdit="1"/>
              </p:cNvSpPr>
              <p:nvPr/>
            </p:nvSpPr>
            <p:spPr>
              <a:xfrm>
                <a:off x="10147609" y="6066910"/>
                <a:ext cx="2923429" cy="1016689"/>
              </a:xfrm>
              <a:prstGeom prst="rect">
                <a:avLst/>
              </a:prstGeom>
              <a:blipFill>
                <a:blip r:embed="rId1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48FE904-0F29-F83A-AA71-F82E6C9F3689}"/>
                  </a:ext>
                </a:extLst>
              </p:cNvPr>
              <p:cNvSpPr txBox="1"/>
              <p:nvPr/>
            </p:nvSpPr>
            <p:spPr>
              <a:xfrm>
                <a:off x="10274799" y="7388772"/>
                <a:ext cx="3584186" cy="6291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L" sz="2000" i="1" smtClean="0">
                              <a:latin typeface="Cambria Math" panose="02040503050406030204" pitchFamily="18" charset="0"/>
                            </a:rPr>
                          </m:ctrlPr>
                        </m:sSubPr>
                        <m:e>
                          <m:r>
                            <m:rPr>
                              <m:sty m:val="p"/>
                            </m:rPr>
                            <a:rPr lang="en-US" sz="2000" b="0" i="0" smtClean="0">
                              <a:latin typeface="Cambria Math" panose="02040503050406030204" pitchFamily="18" charset="0"/>
                            </a:rPr>
                            <m:t>gra</m:t>
                          </m:r>
                          <m:r>
                            <a:rPr lang="en-US" sz="2000" b="0" i="1" smtClean="0">
                              <a:latin typeface="Cambria Math" panose="02040503050406030204" pitchFamily="18" charset="0"/>
                            </a:rPr>
                            <m:t>𝑣𝑖𝑡𝑦</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Sup>
                        <m:sSubSupPr>
                          <m:ctrlPr>
                            <a:rPr lang="en-IL" sz="2000" i="1">
                              <a:latin typeface="Cambria Math" panose="02040503050406030204" pitchFamily="18" charset="0"/>
                            </a:rPr>
                          </m:ctrlPr>
                        </m:sSubSup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up>
                          <m:r>
                            <m:rPr>
                              <m:nor/>
                            </m:rPr>
                            <a:rPr lang="en-IL" sz="2000"/>
                            <m:t>center</m:t>
                          </m:r>
                        </m:sup>
                      </m:sSubSup>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
                        <m:sSubPr>
                          <m:ctrlPr>
                            <a:rPr lang="en-IL" sz="2000" i="1">
                              <a:latin typeface="Cambria Math" panose="02040503050406030204" pitchFamily="18" charset="0"/>
                            </a:rPr>
                          </m:ctrlPr>
                        </m:sSub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oMath>
                  </m:oMathPara>
                </a14:m>
                <a:endParaRPr lang="en-IL" sz="2000" dirty="0"/>
              </a:p>
              <a:p>
                <a:endParaRPr lang="en-IL" dirty="0"/>
              </a:p>
            </p:txBody>
          </p:sp>
        </mc:Choice>
        <mc:Fallback xmlns="">
          <p:sp>
            <p:nvSpPr>
              <p:cNvPr id="23" name="TextBox 22">
                <a:extLst>
                  <a:ext uri="{FF2B5EF4-FFF2-40B4-BE49-F238E27FC236}">
                    <a16:creationId xmlns:a16="http://schemas.microsoft.com/office/drawing/2014/main" id="{B48FE904-0F29-F83A-AA71-F82E6C9F3689}"/>
                  </a:ext>
                </a:extLst>
              </p:cNvPr>
              <p:cNvSpPr txBox="1">
                <a:spLocks noRot="1" noChangeAspect="1" noMove="1" noResize="1" noEditPoints="1" noAdjustHandles="1" noChangeArrowheads="1" noChangeShapeType="1" noTextEdit="1"/>
              </p:cNvSpPr>
              <p:nvPr/>
            </p:nvSpPr>
            <p:spPr>
              <a:xfrm>
                <a:off x="10274799" y="7388772"/>
                <a:ext cx="3584186" cy="629147"/>
              </a:xfrm>
              <a:prstGeom prst="rect">
                <a:avLst/>
              </a:prstGeom>
              <a:blipFill>
                <a:blip r:embed="rId15"/>
                <a:stretch>
                  <a:fillRect l="-1361" t="-194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631DC8-DD69-6937-D9A1-BA34510A5D53}"/>
                  </a:ext>
                </a:extLst>
              </p:cNvPr>
              <p:cNvSpPr txBox="1"/>
              <p:nvPr/>
            </p:nvSpPr>
            <p:spPr>
              <a:xfrm>
                <a:off x="-1988861" y="7551136"/>
                <a:ext cx="82090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𝑒𝑚𝑏𝑒𝑑𝑑𝑖𝑛𝑔</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𝑔𝑟𝑎𝑝</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𝑖</m:t>
                      </m:r>
                    </m:oMath>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endParaRPr lang="en-US" b="0" dirty="0"/>
              </a:p>
            </p:txBody>
          </p:sp>
        </mc:Choice>
        <mc:Fallback xmlns="">
          <p:sp>
            <p:nvSpPr>
              <p:cNvPr id="3" name="TextBox 2">
                <a:extLst>
                  <a:ext uri="{FF2B5EF4-FFF2-40B4-BE49-F238E27FC236}">
                    <a16:creationId xmlns:a16="http://schemas.microsoft.com/office/drawing/2014/main" id="{B8631DC8-DD69-6937-D9A1-BA34510A5D53}"/>
                  </a:ext>
                </a:extLst>
              </p:cNvPr>
              <p:cNvSpPr txBox="1">
                <a:spLocks noRot="1" noChangeAspect="1" noMove="1" noResize="1" noEditPoints="1" noAdjustHandles="1" noChangeArrowheads="1" noChangeShapeType="1" noTextEdit="1"/>
              </p:cNvSpPr>
              <p:nvPr/>
            </p:nvSpPr>
            <p:spPr>
              <a:xfrm>
                <a:off x="-1988861" y="7551136"/>
                <a:ext cx="8209050" cy="646331"/>
              </a:xfrm>
              <a:prstGeom prst="rect">
                <a:avLst/>
              </a:prstGeom>
              <a:blipFill>
                <a:blip r:embed="rId16"/>
                <a:stretch>
                  <a:fillRect b="-6604"/>
                </a:stretch>
              </a:blipFill>
            </p:spPr>
            <p:txBody>
              <a:bodyPr/>
              <a:lstStyle/>
              <a:p>
                <a:r>
                  <a:rPr lang="en-IL">
                    <a:noFill/>
                  </a:rPr>
                  <a:t> </a:t>
                </a:r>
              </a:p>
            </p:txBody>
          </p:sp>
        </mc:Fallback>
      </mc:AlternateContent>
    </p:spTree>
    <p:extLst>
      <p:ext uri="{BB962C8B-B14F-4D97-AF65-F5344CB8AC3E}">
        <p14:creationId xmlns:p14="http://schemas.microsoft.com/office/powerpoint/2010/main" val="2120700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CC42-8132-E4F5-84BE-A21FECCB6E6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9CC8D44-67CE-E899-FC4A-686233D5C684}"/>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19C527D-1FDF-AB57-D90C-C5B286B76A2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4B0CACC8-7B1B-6370-68DA-B2BC2C494F3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CD45B7E8-458F-7953-9580-B89D3A8559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3B17399-D385-F954-484C-85CBCC852FA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21F41580-0EE4-8E55-2C9E-2027D8856248}"/>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7F8CE57A-2EF7-C501-DAD4-A62AF5F62B46}"/>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D41BB778-70B5-7B8D-9F30-8A3D13EA1268}"/>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29C7B7EE-64AD-CC1C-B578-58ADF3FDA032}"/>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A349C-3FE1-6C50-A156-E1F271F0FCA6}"/>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DEFDE1FC-D4FA-15EA-AEC0-433166CAD31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48ABD89-96E8-8880-C3DC-335A01CB8A1D}"/>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D4599118-B0C3-C1ED-FAC8-155B18171EF6}"/>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3E914F-8137-19C4-DC7B-BC52927880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8008C7D-EEDD-8398-BC71-33F703B57E6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6886196-44B8-C847-BAF9-EDAE9AF1FA3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59F6C365-16D0-68A4-EC1E-B0952F28899F}"/>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86F912C3-FC3C-27EB-C551-09550BCDBE2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2E310988-0E5E-C374-BBF1-DDC9A4C79474}"/>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DDAF609-7215-F8BF-C197-CF48ED485D88}"/>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F411924-A1C8-A75A-C19C-880C321A7CEF}"/>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8CAE5BB4-7B2A-7258-1166-CE72F4438EC5}"/>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550D928C-DD0E-FC98-ED46-266D41D6049C}"/>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D6C450A-C155-792D-176D-2E6A8E6591DE}"/>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Model Flowchart</a:t>
            </a:r>
            <a:endParaRPr lang="en-US" sz="1500" dirty="0">
              <a:solidFill>
                <a:srgbClr val="FF0000"/>
              </a:solidFill>
            </a:endParaRPr>
          </a:p>
        </p:txBody>
      </p:sp>
      <p:sp>
        <p:nvSpPr>
          <p:cNvPr id="28" name="Text 26">
            <a:extLst>
              <a:ext uri="{FF2B5EF4-FFF2-40B4-BE49-F238E27FC236}">
                <a16:creationId xmlns:a16="http://schemas.microsoft.com/office/drawing/2014/main" id="{C73ED472-2EA7-5C45-C524-99A04728484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DEFA4E67-A765-BD5C-1E77-1FF26772B08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73FB68EE-7685-B3FA-E5B9-7349F92858D8}"/>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E3C5BFA-1946-96E5-CA02-95CF7554709F}"/>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239095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3" name="Text 31"/>
          <p:cNvSpPr/>
          <p:nvPr/>
        </p:nvSpPr>
        <p:spPr>
          <a:xfrm>
            <a:off x="520898" y="549534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3" name="Text 41"/>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05816A24-A2ED-39CE-621C-0AF8D1FCE3E2}"/>
              </a:ext>
            </a:extLst>
          </p:cNvPr>
          <p:cNvSpPr/>
          <p:nvPr/>
        </p:nvSpPr>
        <p:spPr>
          <a:xfrm>
            <a:off x="5102385" y="1056023"/>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Project Overview</a:t>
            </a:r>
          </a:p>
        </p:txBody>
      </p:sp>
      <p:sp>
        <p:nvSpPr>
          <p:cNvPr id="2" name="Text 2">
            <a:extLst>
              <a:ext uri="{FF2B5EF4-FFF2-40B4-BE49-F238E27FC236}">
                <a16:creationId xmlns:a16="http://schemas.microsoft.com/office/drawing/2014/main" id="{B4A340F5-0C80-756C-E7D9-06E3CF0E99AD}"/>
              </a:ext>
            </a:extLst>
          </p:cNvPr>
          <p:cNvSpPr/>
          <p:nvPr/>
        </p:nvSpPr>
        <p:spPr>
          <a:xfrm>
            <a:off x="584929" y="2047207"/>
            <a:ext cx="13500941" cy="1890397"/>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In this project, we aim to classify and analyse citation behaviours within dynamic citation networks. By understanding these patterns, we can gain insights into how knowledge propagates, how influential research emerges, and how academic discourse evolves over time.</a:t>
            </a:r>
            <a:endParaRPr lang="en-US" sz="1700" b="1" dirty="0">
              <a:latin typeface="Sitka Text Semibold" pitchFamily="2" charset="0"/>
              <a:cs typeface="Sora Light" pitchFamily="34" charset="-120"/>
            </a:endParaRPr>
          </a:p>
        </p:txBody>
      </p:sp>
      <p:sp>
        <p:nvSpPr>
          <p:cNvPr id="45" name="Shape 2">
            <a:extLst>
              <a:ext uri="{FF2B5EF4-FFF2-40B4-BE49-F238E27FC236}">
                <a16:creationId xmlns:a16="http://schemas.microsoft.com/office/drawing/2014/main" id="{CA06D2BB-4DBB-E4EC-1C2C-2F61E9DC9D82}"/>
              </a:ext>
            </a:extLst>
          </p:cNvPr>
          <p:cNvSpPr/>
          <p:nvPr/>
        </p:nvSpPr>
        <p:spPr>
          <a:xfrm>
            <a:off x="596384" y="4358420"/>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6" name="Text 3">
            <a:extLst>
              <a:ext uri="{FF2B5EF4-FFF2-40B4-BE49-F238E27FC236}">
                <a16:creationId xmlns:a16="http://schemas.microsoft.com/office/drawing/2014/main" id="{97CFB636-EAFC-C1FB-E522-532A40CDEC6A}"/>
              </a:ext>
            </a:extLst>
          </p:cNvPr>
          <p:cNvSpPr/>
          <p:nvPr/>
        </p:nvSpPr>
        <p:spPr>
          <a:xfrm>
            <a:off x="596384" y="4899916"/>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a:t>
            </a:r>
          </a:p>
        </p:txBody>
      </p:sp>
      <p:sp>
        <p:nvSpPr>
          <p:cNvPr id="47" name="Text 4">
            <a:extLst>
              <a:ext uri="{FF2B5EF4-FFF2-40B4-BE49-F238E27FC236}">
                <a16:creationId xmlns:a16="http://schemas.microsoft.com/office/drawing/2014/main" id="{CBF1D723-4B53-6B21-7797-243D6B470F9E}"/>
              </a:ext>
            </a:extLst>
          </p:cNvPr>
          <p:cNvSpPr/>
          <p:nvPr/>
        </p:nvSpPr>
        <p:spPr>
          <a:xfrm>
            <a:off x="596384" y="5386048"/>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Develop a model for embedding dynamic citation networks.</a:t>
            </a:r>
          </a:p>
        </p:txBody>
      </p:sp>
      <p:sp>
        <p:nvSpPr>
          <p:cNvPr id="48" name="Shape 5">
            <a:extLst>
              <a:ext uri="{FF2B5EF4-FFF2-40B4-BE49-F238E27FC236}">
                <a16:creationId xmlns:a16="http://schemas.microsoft.com/office/drawing/2014/main" id="{8C79A758-C5B3-4C9E-5A2C-5B48293D4FD1}"/>
              </a:ext>
            </a:extLst>
          </p:cNvPr>
          <p:cNvSpPr/>
          <p:nvPr/>
        </p:nvSpPr>
        <p:spPr>
          <a:xfrm>
            <a:off x="5075873" y="4033379"/>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9" name="Text 6">
            <a:extLst>
              <a:ext uri="{FF2B5EF4-FFF2-40B4-BE49-F238E27FC236}">
                <a16:creationId xmlns:a16="http://schemas.microsoft.com/office/drawing/2014/main" id="{7FD6E8AE-6D66-535B-7651-59F954DA6AFA}"/>
              </a:ext>
            </a:extLst>
          </p:cNvPr>
          <p:cNvSpPr/>
          <p:nvPr/>
        </p:nvSpPr>
        <p:spPr>
          <a:xfrm>
            <a:off x="5075873" y="4574875"/>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Analyze</a:t>
            </a:r>
          </a:p>
        </p:txBody>
      </p:sp>
      <p:sp>
        <p:nvSpPr>
          <p:cNvPr id="50" name="Text 7">
            <a:extLst>
              <a:ext uri="{FF2B5EF4-FFF2-40B4-BE49-F238E27FC236}">
                <a16:creationId xmlns:a16="http://schemas.microsoft.com/office/drawing/2014/main" id="{1CB38E96-EE27-593C-ABB6-872055E0F63C}"/>
              </a:ext>
            </a:extLst>
          </p:cNvPr>
          <p:cNvSpPr/>
          <p:nvPr/>
        </p:nvSpPr>
        <p:spPr>
          <a:xfrm>
            <a:off x="5075873" y="5061007"/>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dynamic network embeddings</a:t>
            </a:r>
          </a:p>
        </p:txBody>
      </p:sp>
      <p:sp>
        <p:nvSpPr>
          <p:cNvPr id="51" name="Shape 8">
            <a:extLst>
              <a:ext uri="{FF2B5EF4-FFF2-40B4-BE49-F238E27FC236}">
                <a16:creationId xmlns:a16="http://schemas.microsoft.com/office/drawing/2014/main" id="{53821991-21E0-0878-685F-092FBC6FE590}"/>
              </a:ext>
            </a:extLst>
          </p:cNvPr>
          <p:cNvSpPr/>
          <p:nvPr/>
        </p:nvSpPr>
        <p:spPr>
          <a:xfrm>
            <a:off x="9555480" y="370845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2" name="Text 9">
            <a:extLst>
              <a:ext uri="{FF2B5EF4-FFF2-40B4-BE49-F238E27FC236}">
                <a16:creationId xmlns:a16="http://schemas.microsoft.com/office/drawing/2014/main" id="{3CD1ECD8-F224-CA0C-783A-1478E417911F}"/>
              </a:ext>
            </a:extLst>
          </p:cNvPr>
          <p:cNvSpPr/>
          <p:nvPr/>
        </p:nvSpPr>
        <p:spPr>
          <a:xfrm>
            <a:off x="9555480" y="4249954"/>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Perform</a:t>
            </a:r>
          </a:p>
        </p:txBody>
      </p:sp>
      <p:sp>
        <p:nvSpPr>
          <p:cNvPr id="53" name="Text 10">
            <a:extLst>
              <a:ext uri="{FF2B5EF4-FFF2-40B4-BE49-F238E27FC236}">
                <a16:creationId xmlns:a16="http://schemas.microsoft.com/office/drawing/2014/main" id="{6D94E4F0-08DC-6A31-3B31-C53BA9B315C3}"/>
              </a:ext>
            </a:extLst>
          </p:cNvPr>
          <p:cNvSpPr/>
          <p:nvPr/>
        </p:nvSpPr>
        <p:spPr>
          <a:xfrm>
            <a:off x="9555480" y="4736086"/>
            <a:ext cx="4154686"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Perform citation classification for deeper scholarly insights</a:t>
            </a:r>
            <a:endParaRPr lang="en-US" sz="1700" b="1" dirty="0">
              <a:latin typeface="Sitka Text Semibold" pitchFamily="2" charset="0"/>
              <a:cs typeface="Sora Light" pitchFamily="34" charset="-120"/>
            </a:endParaRPr>
          </a:p>
        </p:txBody>
      </p:sp>
      <p:sp>
        <p:nvSpPr>
          <p:cNvPr id="55" name="TextBox 54">
            <a:extLst>
              <a:ext uri="{FF2B5EF4-FFF2-40B4-BE49-F238E27FC236}">
                <a16:creationId xmlns:a16="http://schemas.microsoft.com/office/drawing/2014/main" id="{D906974A-CD29-7A49-85D3-0D0EF0B44B9F}"/>
              </a:ext>
            </a:extLst>
          </p:cNvPr>
          <p:cNvSpPr txBox="1"/>
          <p:nvPr/>
        </p:nvSpPr>
        <p:spPr>
          <a:xfrm>
            <a:off x="479263" y="6725096"/>
            <a:ext cx="13107460"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The aim is to identify citations within the dynamic networks that exhibit classification-relevant behaviours and develop a validated framework to confirm these observations. This provides a systematic approach to understanding and verifying citation dynamics in evolving scholarly landscapes.</a:t>
            </a:r>
            <a:endParaRPr lang="en-IL" sz="1700" b="1" dirty="0">
              <a:latin typeface="Sitka Text Semibold" pitchFamily="2" charset="0"/>
              <a:cs typeface="Sora Light"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4713-06C6-4FB6-753C-20AEA106064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15B730D-B11B-CD80-B36B-6401C8750890}"/>
              </a:ext>
            </a:extLst>
          </p:cNvPr>
          <p:cNvSpPr/>
          <p:nvPr/>
        </p:nvSpPr>
        <p:spPr>
          <a:xfrm>
            <a:off x="4629626"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Project Flowchart</a:t>
            </a:r>
            <a:endParaRPr lang="en-US" sz="4450" dirty="0"/>
          </a:p>
        </p:txBody>
      </p:sp>
      <p:pic>
        <p:nvPicPr>
          <p:cNvPr id="6" name="Picture 5">
            <a:extLst>
              <a:ext uri="{FF2B5EF4-FFF2-40B4-BE49-F238E27FC236}">
                <a16:creationId xmlns:a16="http://schemas.microsoft.com/office/drawing/2014/main" id="{F4070574-556A-C1D0-F97F-1FBA50179AC8}"/>
              </a:ext>
            </a:extLst>
          </p:cNvPr>
          <p:cNvPicPr>
            <a:picLocks noChangeAspect="1"/>
          </p:cNvPicPr>
          <p:nvPr/>
        </p:nvPicPr>
        <p:blipFill>
          <a:blip r:embed="rId3"/>
          <a:stretch>
            <a:fillRect/>
          </a:stretch>
        </p:blipFill>
        <p:spPr>
          <a:xfrm>
            <a:off x="249754" y="1977292"/>
            <a:ext cx="8542215" cy="5791212"/>
          </a:xfrm>
          <a:prstGeom prst="rect">
            <a:avLst/>
          </a:prstGeom>
        </p:spPr>
      </p:pic>
      <p:sp>
        <p:nvSpPr>
          <p:cNvPr id="5" name="Shape 1">
            <a:extLst>
              <a:ext uri="{FF2B5EF4-FFF2-40B4-BE49-F238E27FC236}">
                <a16:creationId xmlns:a16="http://schemas.microsoft.com/office/drawing/2014/main" id="{EE9AEB78-ED55-DD27-D7D7-B65EB1BEBC19}"/>
              </a:ext>
            </a:extLst>
          </p:cNvPr>
          <p:cNvSpPr/>
          <p:nvPr/>
        </p:nvSpPr>
        <p:spPr>
          <a:xfrm>
            <a:off x="9513869" y="3343202"/>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7" name="Text 2">
            <a:extLst>
              <a:ext uri="{FF2B5EF4-FFF2-40B4-BE49-F238E27FC236}">
                <a16:creationId xmlns:a16="http://schemas.microsoft.com/office/drawing/2014/main" id="{C21C7D6D-2DC1-E354-508D-6CBF2FBBEE1D}"/>
              </a:ext>
            </a:extLst>
          </p:cNvPr>
          <p:cNvSpPr/>
          <p:nvPr/>
        </p:nvSpPr>
        <p:spPr>
          <a:xfrm>
            <a:off x="10109539" y="334320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Initial Construction</a:t>
            </a:r>
          </a:p>
        </p:txBody>
      </p:sp>
      <p:sp>
        <p:nvSpPr>
          <p:cNvPr id="8" name="Shape 1">
            <a:extLst>
              <a:ext uri="{FF2B5EF4-FFF2-40B4-BE49-F238E27FC236}">
                <a16:creationId xmlns:a16="http://schemas.microsoft.com/office/drawing/2014/main" id="{4833C5A6-6739-9DC4-1186-598630ADC90C}"/>
              </a:ext>
            </a:extLst>
          </p:cNvPr>
          <p:cNvSpPr/>
          <p:nvPr/>
        </p:nvSpPr>
        <p:spPr>
          <a:xfrm>
            <a:off x="9513869" y="41148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76B1565A-738A-027F-47E5-0245BD47484D}"/>
              </a:ext>
            </a:extLst>
          </p:cNvPr>
          <p:cNvSpPr/>
          <p:nvPr/>
        </p:nvSpPr>
        <p:spPr>
          <a:xfrm>
            <a:off x="10109539" y="41148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Bernoulli Embeddings</a:t>
            </a:r>
          </a:p>
        </p:txBody>
      </p:sp>
      <p:sp>
        <p:nvSpPr>
          <p:cNvPr id="10" name="Shape 1">
            <a:extLst>
              <a:ext uri="{FF2B5EF4-FFF2-40B4-BE49-F238E27FC236}">
                <a16:creationId xmlns:a16="http://schemas.microsoft.com/office/drawing/2014/main" id="{DFD4067F-E6F6-5A82-AD06-6452BD5EC2E9}"/>
              </a:ext>
            </a:extLst>
          </p:cNvPr>
          <p:cNvSpPr/>
          <p:nvPr/>
        </p:nvSpPr>
        <p:spPr>
          <a:xfrm>
            <a:off x="9513869" y="48237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1" name="Text 2">
            <a:extLst>
              <a:ext uri="{FF2B5EF4-FFF2-40B4-BE49-F238E27FC236}">
                <a16:creationId xmlns:a16="http://schemas.microsoft.com/office/drawing/2014/main" id="{9C59BDFE-383C-FF38-A3D8-72BE17C9ADC8}"/>
              </a:ext>
            </a:extLst>
          </p:cNvPr>
          <p:cNvSpPr/>
          <p:nvPr/>
        </p:nvSpPr>
        <p:spPr>
          <a:xfrm>
            <a:off x="10109539" y="48237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Clustering &amp; Calculations</a:t>
            </a:r>
          </a:p>
        </p:txBody>
      </p:sp>
      <p:sp>
        <p:nvSpPr>
          <p:cNvPr id="12" name="Shape 1">
            <a:extLst>
              <a:ext uri="{FF2B5EF4-FFF2-40B4-BE49-F238E27FC236}">
                <a16:creationId xmlns:a16="http://schemas.microsoft.com/office/drawing/2014/main" id="{370DE740-A266-3C87-B0AF-91A76B0B4913}"/>
              </a:ext>
            </a:extLst>
          </p:cNvPr>
          <p:cNvSpPr/>
          <p:nvPr/>
        </p:nvSpPr>
        <p:spPr>
          <a:xfrm>
            <a:off x="9513869" y="555787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3" name="Text 2">
            <a:extLst>
              <a:ext uri="{FF2B5EF4-FFF2-40B4-BE49-F238E27FC236}">
                <a16:creationId xmlns:a16="http://schemas.microsoft.com/office/drawing/2014/main" id="{955046A7-5823-D42F-F69B-177FC2C3B471}"/>
              </a:ext>
            </a:extLst>
          </p:cNvPr>
          <p:cNvSpPr/>
          <p:nvPr/>
        </p:nvSpPr>
        <p:spPr>
          <a:xfrm>
            <a:off x="10109539" y="555787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Pattern Identifications</a:t>
            </a:r>
          </a:p>
        </p:txBody>
      </p:sp>
    </p:spTree>
    <p:extLst>
      <p:ext uri="{BB962C8B-B14F-4D97-AF65-F5344CB8AC3E}">
        <p14:creationId xmlns:p14="http://schemas.microsoft.com/office/powerpoint/2010/main" val="425804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CD9E-2B34-19A6-3626-1280DFD7938D}"/>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E5B6BF5-1194-7215-9961-3EAB6C6678D5}"/>
              </a:ext>
            </a:extLst>
          </p:cNvPr>
          <p:cNvSpPr/>
          <p:nvPr/>
        </p:nvSpPr>
        <p:spPr>
          <a:xfrm>
            <a:off x="4413869" y="754971"/>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Sequence Diagram</a:t>
            </a:r>
            <a:endParaRPr lang="en-US" sz="4450" dirty="0"/>
          </a:p>
        </p:txBody>
      </p:sp>
      <p:pic>
        <p:nvPicPr>
          <p:cNvPr id="2" name="Picture 1">
            <a:extLst>
              <a:ext uri="{FF2B5EF4-FFF2-40B4-BE49-F238E27FC236}">
                <a16:creationId xmlns:a16="http://schemas.microsoft.com/office/drawing/2014/main" id="{3CA98036-68B1-E5E6-3D93-772B2D402C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102" y="2685903"/>
            <a:ext cx="13051942" cy="4495733"/>
          </a:xfrm>
          <a:prstGeom prst="rect">
            <a:avLst/>
          </a:prstGeom>
          <a:noFill/>
          <a:ln>
            <a:noFill/>
          </a:ln>
        </p:spPr>
      </p:pic>
    </p:spTree>
    <p:extLst>
      <p:ext uri="{BB962C8B-B14F-4D97-AF65-F5344CB8AC3E}">
        <p14:creationId xmlns:p14="http://schemas.microsoft.com/office/powerpoint/2010/main" val="386378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7D9-8976-10F0-8FEE-26B6795AB8E7}"/>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31545542-9A8B-6AA3-677D-56CB8F467D59}"/>
              </a:ext>
            </a:extLst>
          </p:cNvPr>
          <p:cNvSpPr/>
          <p:nvPr/>
        </p:nvSpPr>
        <p:spPr>
          <a:xfrm>
            <a:off x="5020044" y="688368"/>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Testing Plan</a:t>
            </a:r>
            <a:endParaRPr lang="en-US" sz="4450" dirty="0"/>
          </a:p>
        </p:txBody>
      </p:sp>
      <p:graphicFrame>
        <p:nvGraphicFramePr>
          <p:cNvPr id="3" name="Table 2">
            <a:extLst>
              <a:ext uri="{FF2B5EF4-FFF2-40B4-BE49-F238E27FC236}">
                <a16:creationId xmlns:a16="http://schemas.microsoft.com/office/drawing/2014/main" id="{55215F80-A722-B4E3-F57E-D03E10A6E54A}"/>
              </a:ext>
            </a:extLst>
          </p:cNvPr>
          <p:cNvGraphicFramePr>
            <a:graphicFrameLocks noGrp="1"/>
          </p:cNvGraphicFramePr>
          <p:nvPr>
            <p:extLst>
              <p:ext uri="{D42A27DB-BD31-4B8C-83A1-F6EECF244321}">
                <p14:modId xmlns:p14="http://schemas.microsoft.com/office/powerpoint/2010/main" val="1887275294"/>
              </p:ext>
            </p:extLst>
          </p:nvPr>
        </p:nvGraphicFramePr>
        <p:xfrm>
          <a:off x="369870" y="1653310"/>
          <a:ext cx="13726273" cy="6245436"/>
        </p:xfrm>
        <a:graphic>
          <a:graphicData uri="http://schemas.openxmlformats.org/drawingml/2006/table">
            <a:tbl>
              <a:tblPr firstRow="1" firstCol="1" bandRow="1">
                <a:tableStyleId>{5C22544A-7EE6-4342-B048-85BDC9FD1C3A}</a:tableStyleId>
              </a:tblPr>
              <a:tblGrid>
                <a:gridCol w="2031488">
                  <a:extLst>
                    <a:ext uri="{9D8B030D-6E8A-4147-A177-3AD203B41FA5}">
                      <a16:colId xmlns:a16="http://schemas.microsoft.com/office/drawing/2014/main" val="766951813"/>
                    </a:ext>
                  </a:extLst>
                </a:gridCol>
                <a:gridCol w="3634717">
                  <a:extLst>
                    <a:ext uri="{9D8B030D-6E8A-4147-A177-3AD203B41FA5}">
                      <a16:colId xmlns:a16="http://schemas.microsoft.com/office/drawing/2014/main" val="1892401769"/>
                    </a:ext>
                  </a:extLst>
                </a:gridCol>
                <a:gridCol w="3382153">
                  <a:extLst>
                    <a:ext uri="{9D8B030D-6E8A-4147-A177-3AD203B41FA5}">
                      <a16:colId xmlns:a16="http://schemas.microsoft.com/office/drawing/2014/main" val="1160100998"/>
                    </a:ext>
                  </a:extLst>
                </a:gridCol>
                <a:gridCol w="4677915">
                  <a:extLst>
                    <a:ext uri="{9D8B030D-6E8A-4147-A177-3AD203B41FA5}">
                      <a16:colId xmlns:a16="http://schemas.microsoft.com/office/drawing/2014/main" val="2665966317"/>
                    </a:ext>
                  </a:extLst>
                </a:gridCol>
              </a:tblGrid>
              <a:tr h="461817">
                <a:tc>
                  <a:txBody>
                    <a:bodyPr/>
                    <a:lstStyle/>
                    <a:p>
                      <a:pPr algn="ctr">
                        <a:lnSpc>
                          <a:spcPct val="107000"/>
                        </a:lnSpc>
                        <a:spcAft>
                          <a:spcPts val="800"/>
                        </a:spcAft>
                      </a:pPr>
                      <a:r>
                        <a:rPr lang="en-US" sz="1400" dirty="0">
                          <a:solidFill>
                            <a:schemeClr val="tx1"/>
                          </a:solidFill>
                          <a:effectLst/>
                        </a:rPr>
                        <a:t>Unit Under Test</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Test Case</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Input</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Expected Output</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21807230"/>
                  </a:ext>
                </a:extLst>
              </a:tr>
              <a:tr h="612059">
                <a:tc rowSpan="2">
                  <a:txBody>
                    <a:bodyPr/>
                    <a:lstStyle/>
                    <a:p>
                      <a:pPr algn="ctr">
                        <a:lnSpc>
                          <a:spcPct val="107000"/>
                        </a:lnSpc>
                        <a:spcAft>
                          <a:spcPts val="800"/>
                        </a:spcAft>
                      </a:pPr>
                      <a:r>
                        <a:rPr lang="en-US" sz="1400" dirty="0">
                          <a:solidFill>
                            <a:schemeClr val="tx1"/>
                          </a:solidFill>
                          <a:effectLst/>
                        </a:rPr>
                        <a:t>Dynamic Network</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Time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split into yearly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IL" sz="1700" b="1" kern="1200" dirty="0">
                          <a:solidFill>
                            <a:schemeClr val="tx1"/>
                          </a:solidFill>
                          <a:latin typeface="Sitka Text Semibold" pitchFamily="2" charset="0"/>
                          <a:ea typeface="+mn-ea"/>
                          <a:cs typeface="Sora Light" pitchFamily="34" charset="-120"/>
                        </a:rPr>
                        <a:t>Correctly structured networks for each year, with accurate nodes and edges.</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9311996"/>
                  </a:ext>
                </a:extLst>
              </a:tr>
              <a:tr h="887147">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Event Counts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with a specified number of events per snapshot.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Uniformly dense networks with appropriate overlaps.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6009388"/>
                  </a:ext>
                </a:extLst>
              </a:tr>
              <a:tr h="612059">
                <a:tc rowSpan="2">
                  <a:txBody>
                    <a:bodyPr/>
                    <a:lstStyle/>
                    <a:p>
                      <a:pPr algn="ctr">
                        <a:lnSpc>
                          <a:spcPct val="107000"/>
                        </a:lnSpc>
                        <a:spcAft>
                          <a:spcPts val="800"/>
                        </a:spcAft>
                      </a:pPr>
                      <a:r>
                        <a:rPr lang="en-US" sz="1400" dirty="0">
                          <a:solidFill>
                            <a:schemeClr val="tx1"/>
                          </a:solidFill>
                          <a:effectLst/>
                        </a:rPr>
                        <a:t>Random Walk</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Static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static graph with defined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Correct sequences capturing both local and global structures.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6881235"/>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Dynamic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dynamic graph with changing nodes and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Sequences adapting to graph changes over time.</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578506"/>
                  </a:ext>
                </a:extLst>
              </a:tr>
              <a:tr h="612059">
                <a:tc rowSpan="2">
                  <a:txBody>
                    <a:bodyPr/>
                    <a:lstStyle/>
                    <a:p>
                      <a:pPr algn="ctr">
                        <a:lnSpc>
                          <a:spcPct val="107000"/>
                        </a:lnSpc>
                        <a:spcAft>
                          <a:spcPts val="800"/>
                        </a:spcAft>
                      </a:pPr>
                      <a:r>
                        <a:rPr lang="en-US" sz="1400" dirty="0">
                          <a:solidFill>
                            <a:schemeClr val="tx1"/>
                          </a:solidFill>
                          <a:effectLst/>
                        </a:rPr>
                        <a:t>Embedding Generator</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Static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consistent relationships over time.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Stable embeddings with minimal drift.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361537"/>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Evolving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rapidly changing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reflecting the change in proximity and influence.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225573"/>
                  </a:ext>
                </a:extLst>
              </a:tr>
              <a:tr h="612059">
                <a:tc rowSpan="3">
                  <a:txBody>
                    <a:bodyPr/>
                    <a:lstStyle/>
                    <a:p>
                      <a:pPr algn="ctr">
                        <a:lnSpc>
                          <a:spcPct val="107000"/>
                        </a:lnSpc>
                        <a:spcAft>
                          <a:spcPts val="800"/>
                        </a:spcAft>
                      </a:pPr>
                      <a:r>
                        <a:rPr lang="en-US" sz="1400" dirty="0">
                          <a:solidFill>
                            <a:schemeClr val="tx1"/>
                          </a:solidFill>
                          <a:effectLst/>
                        </a:rPr>
                        <a:t>Calculation and Classification</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increasing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662542"/>
                  </a:ext>
                </a:extLst>
              </a:tr>
              <a:tr h="612059">
                <a:tc vMerge="1">
                  <a:txBody>
                    <a:bodyPr/>
                    <a:lstStyle/>
                    <a:p>
                      <a:endParaRPr lang="en-IL"/>
                    </a:p>
                  </a:txBody>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Classification of Falling Stars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declining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Falling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126657"/>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Emerging and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new or consistent citation activity.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Accurate classification as Emerging or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1636956"/>
                  </a:ext>
                </a:extLst>
              </a:tr>
            </a:tbl>
          </a:graphicData>
        </a:graphic>
      </p:graphicFrame>
    </p:spTree>
    <p:extLst>
      <p:ext uri="{BB962C8B-B14F-4D97-AF65-F5344CB8AC3E}">
        <p14:creationId xmlns:p14="http://schemas.microsoft.com/office/powerpoint/2010/main" val="196720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326-DA12-CFD7-1F9E-C455C6F39780}"/>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CECEC0B-D282-2AA6-5762-730CA86E6E5A}"/>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59E0B152-3586-9212-759E-6B2327BFCCB3}"/>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D8AC1702-7CEE-3237-0C6A-03246A66DFE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90662E68-94DF-93CD-CBEF-336A10521473}"/>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81C61DD9-ED74-4AEA-8484-E96CFC1C2EE5}"/>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5849860-746C-59A3-981E-561EE321549A}"/>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BA7A5FA4-386A-9E0E-0C49-6A00DE7877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83A31AFE-AF96-CD81-4242-EC2D594A714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17BD1D82-AEE6-2464-F6D5-D4EA9AEF4E88}"/>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363AB064-123E-A675-51D2-2882EBE69C1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5BBB79E0-2440-188F-3900-A2A9747AAB4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C611B310-2BDC-FC28-6B29-95DA5F0F99D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1D0CA529-A424-2D0A-D884-15CE28A06EC2}"/>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0AE94692-9A9D-A6E1-71E7-C32AB3BD1D7C}"/>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379179AE-18AC-8872-13BB-07F7E154F4BF}"/>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656A32BC-8DAC-E2EF-E4FD-5659B3B69C2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4F5C77C8-3C92-DB6C-3776-AAB9B8A96C01}"/>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26209A19-F032-3949-07F3-945CC7D2F15D}"/>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9473D7C7-586C-CBFB-3F44-2CE7EA017B16}"/>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06DEDC1-FBB0-9EFB-E420-77CE0C36381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6A41E828-DD06-9561-C28A-8847E50D5036}"/>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33080A6-26B0-0EE7-E549-DBCA7DE5C292}"/>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9BD091B0-665C-0039-7320-A8BC4316D961}"/>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47382F9B-73CD-1B80-2681-2D4BE4C68EAA}"/>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7741B326-5C35-8ED2-58F7-281652F47D29}"/>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56212176-2E38-6D91-AEC7-12FCCA75FE8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Conclusion</a:t>
            </a:r>
            <a:endParaRPr lang="en-US" sz="1500" dirty="0">
              <a:solidFill>
                <a:srgbClr val="FF0000"/>
              </a:solidFill>
            </a:endParaRPr>
          </a:p>
        </p:txBody>
      </p:sp>
      <p:sp>
        <p:nvSpPr>
          <p:cNvPr id="33" name="Text 31">
            <a:extLst>
              <a:ext uri="{FF2B5EF4-FFF2-40B4-BE49-F238E27FC236}">
                <a16:creationId xmlns:a16="http://schemas.microsoft.com/office/drawing/2014/main" id="{3C06443C-C55A-F986-16DE-517C82F33FCF}"/>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297D466-61D9-7BF8-9BB1-B5A070EDD8A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334982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46E0D6-C512-C850-7B60-BE8DE6CC08DF}"/>
              </a:ext>
            </a:extLst>
          </p:cNvPr>
          <p:cNvSpPr/>
          <p:nvPr/>
        </p:nvSpPr>
        <p:spPr>
          <a:xfrm>
            <a:off x="686389" y="131366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Future Steps</a:t>
            </a:r>
          </a:p>
        </p:txBody>
      </p:sp>
      <p:pic>
        <p:nvPicPr>
          <p:cNvPr id="3" name="Image 0" descr="preencoded.png">
            <a:extLst>
              <a:ext uri="{FF2B5EF4-FFF2-40B4-BE49-F238E27FC236}">
                <a16:creationId xmlns:a16="http://schemas.microsoft.com/office/drawing/2014/main" id="{3CB4309A-9936-B6C6-4F7A-7B0151A38632}"/>
              </a:ext>
            </a:extLst>
          </p:cNvPr>
          <p:cNvPicPr>
            <a:picLocks noChangeAspect="1"/>
          </p:cNvPicPr>
          <p:nvPr/>
        </p:nvPicPr>
        <p:blipFill>
          <a:blip r:embed="rId2"/>
          <a:stretch>
            <a:fillRect/>
          </a:stretch>
        </p:blipFill>
        <p:spPr>
          <a:xfrm>
            <a:off x="758309" y="2254872"/>
            <a:ext cx="4371261" cy="866537"/>
          </a:xfrm>
          <a:prstGeom prst="rect">
            <a:avLst/>
          </a:prstGeom>
        </p:spPr>
      </p:pic>
      <p:sp>
        <p:nvSpPr>
          <p:cNvPr id="4" name="Text 1">
            <a:extLst>
              <a:ext uri="{FF2B5EF4-FFF2-40B4-BE49-F238E27FC236}">
                <a16:creationId xmlns:a16="http://schemas.microsoft.com/office/drawing/2014/main" id="{ECA688E6-EBD4-6532-FF77-D8FB296CE124}"/>
              </a:ext>
            </a:extLst>
          </p:cNvPr>
          <p:cNvSpPr/>
          <p:nvPr/>
        </p:nvSpPr>
        <p:spPr>
          <a:xfrm>
            <a:off x="974884" y="3446330"/>
            <a:ext cx="3617714"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Approach Implementation</a:t>
            </a:r>
          </a:p>
        </p:txBody>
      </p:sp>
      <p:sp>
        <p:nvSpPr>
          <p:cNvPr id="5" name="Text 2">
            <a:extLst>
              <a:ext uri="{FF2B5EF4-FFF2-40B4-BE49-F238E27FC236}">
                <a16:creationId xmlns:a16="http://schemas.microsoft.com/office/drawing/2014/main" id="{CC21D022-7214-63AD-D9B6-2B39E6315207}"/>
              </a:ext>
            </a:extLst>
          </p:cNvPr>
          <p:cNvSpPr/>
          <p:nvPr/>
        </p:nvSpPr>
        <p:spPr>
          <a:xfrm>
            <a:off x="974884" y="3932462"/>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Implement the proposed dynamic embedding framework approach and testing on real-world citation data.</a:t>
            </a:r>
          </a:p>
        </p:txBody>
      </p:sp>
      <p:pic>
        <p:nvPicPr>
          <p:cNvPr id="6" name="Image 1" descr="preencoded.png">
            <a:extLst>
              <a:ext uri="{FF2B5EF4-FFF2-40B4-BE49-F238E27FC236}">
                <a16:creationId xmlns:a16="http://schemas.microsoft.com/office/drawing/2014/main" id="{22F9C881-DA5F-F668-0F37-3C9FE030CC35}"/>
              </a:ext>
            </a:extLst>
          </p:cNvPr>
          <p:cNvPicPr>
            <a:picLocks noChangeAspect="1"/>
          </p:cNvPicPr>
          <p:nvPr/>
        </p:nvPicPr>
        <p:blipFill>
          <a:blip r:embed="rId3"/>
          <a:stretch>
            <a:fillRect/>
          </a:stretch>
        </p:blipFill>
        <p:spPr>
          <a:xfrm>
            <a:off x="5129570" y="2254872"/>
            <a:ext cx="4371261" cy="866537"/>
          </a:xfrm>
          <a:prstGeom prst="rect">
            <a:avLst/>
          </a:prstGeom>
        </p:spPr>
      </p:pic>
      <p:sp>
        <p:nvSpPr>
          <p:cNvPr id="7" name="Text 3">
            <a:extLst>
              <a:ext uri="{FF2B5EF4-FFF2-40B4-BE49-F238E27FC236}">
                <a16:creationId xmlns:a16="http://schemas.microsoft.com/office/drawing/2014/main" id="{D8861351-8926-504F-BB85-BD50BC0B3756}"/>
              </a:ext>
            </a:extLst>
          </p:cNvPr>
          <p:cNvSpPr/>
          <p:nvPr/>
        </p:nvSpPr>
        <p:spPr>
          <a:xfrm>
            <a:off x="10037804" y="344592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Validation and Testing</a:t>
            </a:r>
          </a:p>
        </p:txBody>
      </p:sp>
      <p:sp>
        <p:nvSpPr>
          <p:cNvPr id="8" name="Text 4">
            <a:extLst>
              <a:ext uri="{FF2B5EF4-FFF2-40B4-BE49-F238E27FC236}">
                <a16:creationId xmlns:a16="http://schemas.microsoft.com/office/drawing/2014/main" id="{911101AB-551F-749C-D999-1E01CF3BA9EA}"/>
              </a:ext>
            </a:extLst>
          </p:cNvPr>
          <p:cNvSpPr/>
          <p:nvPr/>
        </p:nvSpPr>
        <p:spPr>
          <a:xfrm>
            <a:off x="10037804" y="3932056"/>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Validate the framework's effectiveness by analyzing diverse citation networks.</a:t>
            </a:r>
          </a:p>
        </p:txBody>
      </p:sp>
      <p:pic>
        <p:nvPicPr>
          <p:cNvPr id="9" name="Image 2" descr="preencoded.png">
            <a:extLst>
              <a:ext uri="{FF2B5EF4-FFF2-40B4-BE49-F238E27FC236}">
                <a16:creationId xmlns:a16="http://schemas.microsoft.com/office/drawing/2014/main" id="{F6F0B739-B554-E817-AFBD-95B3BC7FBEA7}"/>
              </a:ext>
            </a:extLst>
          </p:cNvPr>
          <p:cNvPicPr>
            <a:picLocks noChangeAspect="1"/>
          </p:cNvPicPr>
          <p:nvPr/>
        </p:nvPicPr>
        <p:blipFill>
          <a:blip r:embed="rId4"/>
          <a:stretch>
            <a:fillRect/>
          </a:stretch>
        </p:blipFill>
        <p:spPr>
          <a:xfrm>
            <a:off x="9500830" y="2254872"/>
            <a:ext cx="4371261" cy="866537"/>
          </a:xfrm>
          <a:prstGeom prst="rect">
            <a:avLst/>
          </a:prstGeom>
        </p:spPr>
      </p:pic>
      <p:sp>
        <p:nvSpPr>
          <p:cNvPr id="10" name="Text 5">
            <a:extLst>
              <a:ext uri="{FF2B5EF4-FFF2-40B4-BE49-F238E27FC236}">
                <a16:creationId xmlns:a16="http://schemas.microsoft.com/office/drawing/2014/main" id="{BEA65266-3969-85CB-EAA1-93F9BDC59E40}"/>
              </a:ext>
            </a:extLst>
          </p:cNvPr>
          <p:cNvSpPr/>
          <p:nvPr/>
        </p:nvSpPr>
        <p:spPr>
          <a:xfrm>
            <a:off x="5346144" y="344633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Citations Classification</a:t>
            </a:r>
          </a:p>
        </p:txBody>
      </p:sp>
      <p:sp>
        <p:nvSpPr>
          <p:cNvPr id="11" name="Text 6">
            <a:extLst>
              <a:ext uri="{FF2B5EF4-FFF2-40B4-BE49-F238E27FC236}">
                <a16:creationId xmlns:a16="http://schemas.microsoft.com/office/drawing/2014/main" id="{7B2B8063-E394-63E1-B615-D09D533F2581}"/>
              </a:ext>
            </a:extLst>
          </p:cNvPr>
          <p:cNvSpPr/>
          <p:nvPr/>
        </p:nvSpPr>
        <p:spPr>
          <a:xfrm>
            <a:off x="6321028" y="9258095"/>
            <a:ext cx="3938111" cy="69342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2" name="Image 0">
            <a:extLst>
              <a:ext uri="{FF2B5EF4-FFF2-40B4-BE49-F238E27FC236}">
                <a16:creationId xmlns:a16="http://schemas.microsoft.com/office/drawing/2014/main" id="{70829E08-250D-7BCC-538C-4385154FFF7C}"/>
              </a:ext>
            </a:extLst>
          </p:cNvPr>
          <p:cNvPicPr>
            <a:picLocks noChangeAspect="1"/>
          </p:cNvPicPr>
          <p:nvPr/>
        </p:nvPicPr>
        <p:blipFill>
          <a:blip r:embed="rId5"/>
          <a:stretch>
            <a:fillRect/>
          </a:stretch>
        </p:blipFill>
        <p:spPr>
          <a:xfrm>
            <a:off x="0" y="6215865"/>
            <a:ext cx="14630400" cy="2065106"/>
          </a:xfrm>
          <a:prstGeom prst="rect">
            <a:avLst/>
          </a:prstGeom>
        </p:spPr>
      </p:pic>
      <p:sp>
        <p:nvSpPr>
          <p:cNvPr id="13" name="Rectangle 1">
            <a:extLst>
              <a:ext uri="{FF2B5EF4-FFF2-40B4-BE49-F238E27FC236}">
                <a16:creationId xmlns:a16="http://schemas.microsoft.com/office/drawing/2014/main" id="{4CAF49DD-0559-1505-C437-875C6DA71FDA}"/>
              </a:ext>
            </a:extLst>
          </p:cNvPr>
          <p:cNvSpPr>
            <a:spLocks noChangeArrowheads="1"/>
          </p:cNvSpPr>
          <p:nvPr/>
        </p:nvSpPr>
        <p:spPr bwMode="auto">
          <a:xfrm>
            <a:off x="5277873" y="3955966"/>
            <a:ext cx="4074654"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Develop an efficient framework for node classification using </a:t>
            </a:r>
            <a:r>
              <a:rPr lang="en-US" altLang="en-IL" sz="1700" b="1" dirty="0">
                <a:latin typeface="Sitka Text Semibold" pitchFamily="2" charset="0"/>
                <a:cs typeface="Sora Light" pitchFamily="34" charset="-120"/>
              </a:rPr>
              <a:t>the implemented approach.</a:t>
            </a:r>
            <a:endParaRPr lang="en-IL" altLang="en-IL" sz="1700" b="1" dirty="0">
              <a:latin typeface="Sitka Text Semibold" pitchFamily="2" charset="0"/>
              <a:cs typeface="Sora Light"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365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2C18-B608-1E3C-43DA-CD331E1BA03F}"/>
            </a:ext>
          </a:extLst>
        </p:cNvPr>
        <p:cNvGrpSpPr/>
        <p:nvPr/>
      </p:nvGrpSpPr>
      <p:grpSpPr>
        <a:xfrm>
          <a:off x="0" y="0"/>
          <a:ext cx="0" cy="0"/>
          <a:chOff x="0" y="0"/>
          <a:chExt cx="0" cy="0"/>
        </a:xfrm>
      </p:grpSpPr>
      <p:sp>
        <p:nvSpPr>
          <p:cNvPr id="28" name="Text 26">
            <a:extLst>
              <a:ext uri="{FF2B5EF4-FFF2-40B4-BE49-F238E27FC236}">
                <a16:creationId xmlns:a16="http://schemas.microsoft.com/office/drawing/2014/main" id="{6FA7044C-E0C0-20D2-B435-63ACE3ABDA27}"/>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3" name="Text 31">
            <a:extLst>
              <a:ext uri="{FF2B5EF4-FFF2-40B4-BE49-F238E27FC236}">
                <a16:creationId xmlns:a16="http://schemas.microsoft.com/office/drawing/2014/main" id="{D84041E0-1732-8E8C-17DA-77F7CF55CB56}"/>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930F4CA-BD02-3170-8DE1-C30F1EA3F185}"/>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97F56CC6-E863-195F-AE2A-B2F0E9689782}"/>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pic>
        <p:nvPicPr>
          <p:cNvPr id="2050" name="Picture 2" descr="28 Questions to Ask Your Boss in Your One-on-Ones">
            <a:extLst>
              <a:ext uri="{FF2B5EF4-FFF2-40B4-BE49-F238E27FC236}">
                <a16:creationId xmlns:a16="http://schemas.microsoft.com/office/drawing/2014/main" id="{08147B44-E04E-06C4-2601-6D05FC64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5992">
            <a:off x="9183725" y="4376342"/>
            <a:ext cx="4964986" cy="27928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96FC807-453C-2951-85D3-60B4AE234E14}"/>
              </a:ext>
            </a:extLst>
          </p:cNvPr>
          <p:cNvSpPr txBox="1"/>
          <p:nvPr/>
        </p:nvSpPr>
        <p:spPr>
          <a:xfrm>
            <a:off x="520898" y="2353309"/>
            <a:ext cx="7315200" cy="995337"/>
          </a:xfrm>
          <a:prstGeom prst="rect">
            <a:avLst/>
          </a:prstGeom>
          <a:noFill/>
        </p:spPr>
        <p:txBody>
          <a:bodyPr wrap="square">
            <a:spAutoFit/>
          </a:bodyPr>
          <a:lstStyle/>
          <a:p>
            <a:pPr marL="0" indent="0">
              <a:lnSpc>
                <a:spcPts val="5600"/>
              </a:lnSpc>
              <a:buNone/>
            </a:pPr>
            <a:r>
              <a:rPr lang="en-US" sz="11500" dirty="0">
                <a:solidFill>
                  <a:srgbClr val="597DB9"/>
                </a:solidFill>
                <a:latin typeface="Alexandria Semi Bold" pitchFamily="34" charset="0"/>
                <a:cs typeface="Alexandria Semi Bold" pitchFamily="34" charset="-120"/>
              </a:rPr>
              <a:t>Questions</a:t>
            </a:r>
          </a:p>
        </p:txBody>
      </p:sp>
    </p:spTree>
    <p:extLst>
      <p:ext uri="{BB962C8B-B14F-4D97-AF65-F5344CB8AC3E}">
        <p14:creationId xmlns:p14="http://schemas.microsoft.com/office/powerpoint/2010/main" val="277489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71ED-8A44-185A-883C-F019DBD98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B05376-E184-C3A9-D5BD-006FC0D1CC8A}"/>
              </a:ext>
            </a:extLst>
          </p:cNvPr>
          <p:cNvPicPr>
            <a:picLocks noChangeAspect="1"/>
          </p:cNvPicPr>
          <p:nvPr/>
        </p:nvPicPr>
        <p:blipFill>
          <a:blip r:embed="rId3"/>
          <a:stretch>
            <a:fillRect/>
          </a:stretch>
        </p:blipFill>
        <p:spPr>
          <a:xfrm>
            <a:off x="2291271" y="1588049"/>
            <a:ext cx="8858728" cy="5053502"/>
          </a:xfrm>
          <a:prstGeom prst="rect">
            <a:avLst/>
          </a:prstGeom>
        </p:spPr>
      </p:pic>
    </p:spTree>
    <p:extLst>
      <p:ext uri="{BB962C8B-B14F-4D97-AF65-F5344CB8AC3E}">
        <p14:creationId xmlns:p14="http://schemas.microsoft.com/office/powerpoint/2010/main" val="74393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1ADD-6CB0-E0CC-90B3-F51012CFF141}"/>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71F4B99A-3B50-2C3C-78F6-AE7E4CE3EA4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37FF6E0C-9272-4955-2D73-B0EE8388F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4C97C49-3F85-428D-AA1D-D14F76B24F1B}"/>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A2C8C9C1-3B4B-0862-5BA3-016D24A825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65ACF169-243E-5B7F-C4DA-C93F82627A7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61584D65-A263-39AA-4C65-72E43974067B}"/>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9776424-6FA1-06AC-38A4-2C15D4D9FF5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AA748812-D710-FA4F-3774-3CF46F848D1B}"/>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85E97A20-B247-0E17-B9D3-5B0C6B2302A5}"/>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19C1D534-B8C9-6EF9-F5A1-985DAE0E9AAB}"/>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C2EB2102-02AF-46FD-2347-80AAEFBB5A20}"/>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10C4DE5-3EC8-9E1A-C4EC-D0F833977FC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B14DDB67-F415-17DB-97D6-B84B8A75299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E53ECEA5-3341-C48B-FE24-FA91C234F62A}"/>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87BBBD58-4206-2963-3F5B-0417F5805DD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E069FC62-47B9-1AEB-56EC-60583C86D56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E9FE3229-D6DD-CFCF-52F6-B86E89FB7724}"/>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C028A369-D0CC-0E72-EAE7-A2E4A3961EE2}"/>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EC4D444-F8CE-EF9A-CB61-5F5EF43643E9}"/>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1DD0333-36FB-F148-80FC-259981D6743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DC5FB1CD-FE6C-9DAC-9547-AC2A07DBC261}"/>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F1BF468-609D-A163-D801-B8086286DBBF}"/>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B6308CB4-5FCC-A043-3ECF-B9FD329950D4}"/>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104F318-C411-0C5C-54E6-276ADEF0B85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291028BD-2879-4E77-3C8B-0ED1E43110B8}"/>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8186872-EFBA-BD14-2E5F-156D82DB17AC}"/>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579480FE-B741-96CF-6A4C-44AEF4EF9D3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2FF93A24-0F4A-491D-E900-D8318FF0EF77}"/>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241685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2B4A0-9733-4E4C-B66D-5F8CA5DE81D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93D97443-8028-63DC-681F-D47FB119DEA7}"/>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8099CD1C-5B1E-F7B9-CA24-2227700BBEDF}"/>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F48B116-B816-3F41-C09A-2760495A9A70}"/>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2C540081-02E7-55C3-39F3-14E11BF1E3EB}"/>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D89B0593-21E7-4B31-95A6-E469D66EE407}"/>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Introduction</a:t>
            </a:r>
            <a:endParaRPr lang="en-US" sz="1500" dirty="0">
              <a:solidFill>
                <a:srgbClr val="FF0000"/>
              </a:solidFill>
            </a:endParaRPr>
          </a:p>
        </p:txBody>
      </p:sp>
      <p:sp>
        <p:nvSpPr>
          <p:cNvPr id="8" name="Shape 6">
            <a:extLst>
              <a:ext uri="{FF2B5EF4-FFF2-40B4-BE49-F238E27FC236}">
                <a16:creationId xmlns:a16="http://schemas.microsoft.com/office/drawing/2014/main" id="{04901107-A76E-24A3-6ADB-776694ABF350}"/>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4C532EF3-3AB9-9AD0-7C38-8D4364504A74}"/>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699ABF01-AA37-1885-4626-D9BF33997115}"/>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060E47A-D9FE-6435-81BC-1751344D1B3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A2008BE-FDF9-BEB8-D752-4AAD4998A89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001C4C69-1867-64F6-9B81-5C41D537EFD7}"/>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1A811640-58F9-EC7B-17C8-82BA0B787330}"/>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75C2239C-507A-8E4E-ED07-3D2779F2671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572E979-48D9-C233-1B07-21BC0A005564}"/>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2142F3BB-0CDA-726E-6E08-1BB9964BBD4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997AC51B-8DC0-ECDE-1DEA-9315C851C7CE}"/>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24B25167-40DC-33BB-1454-BB83D39CFA65}"/>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F9352AB3-3DEC-CBC1-DC8D-44B55FF8320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EF1BDE74-F734-C5D4-5CBE-0B38BA45F0D3}"/>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8F6AA43-F31D-551F-44D8-70ED2E72D50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1A2086B-D196-92C2-617D-461C9443EEC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3E09DA5-00BA-5976-DFA9-690763BB94A7}"/>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A6363348-A7DB-2B9B-9FB4-4A91DE0D55F9}"/>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91E3C73B-46F2-D3C9-5102-59ACC2EA81A1}"/>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93E1B18B-28E3-C2DE-121E-B4435947782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A286F092-B73F-A6E7-553C-134E0C2DF85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094DCBDE-1D63-7F3B-634D-BECBA10B10AB}"/>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C508374-CDA5-3440-74F0-9DC984EAF0CB}"/>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94202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7325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ea typeface="Alexandria Semi Bold" pitchFamily="34" charset="-122"/>
                <a:cs typeface="Alexandria Semi Bold" pitchFamily="34" charset="-120"/>
              </a:rPr>
              <a:t>Introduction</a:t>
            </a:r>
            <a:endParaRPr lang="en-US" sz="4450" dirty="0">
              <a:solidFill>
                <a:srgbClr val="597DB9"/>
              </a:solidFill>
            </a:endParaRPr>
          </a:p>
        </p:txBody>
      </p:sp>
      <p:sp>
        <p:nvSpPr>
          <p:cNvPr id="3" name="Text 1"/>
          <p:cNvSpPr/>
          <p:nvPr/>
        </p:nvSpPr>
        <p:spPr>
          <a:xfrm>
            <a:off x="758309" y="2127455"/>
            <a:ext cx="4902752" cy="356235"/>
          </a:xfrm>
          <a:prstGeom prst="rect">
            <a:avLst/>
          </a:prstGeom>
          <a:noFill/>
          <a:ln/>
        </p:spPr>
        <p:txBody>
          <a:bodyPr wrap="none" lIns="0" tIns="0" rIns="0" bIns="0" rtlCol="0" anchor="t"/>
          <a:lstStyle/>
          <a:p>
            <a:pPr>
              <a:lnSpc>
                <a:spcPts val="2800"/>
              </a:lnSpc>
            </a:pPr>
            <a:r>
              <a:rPr lang="en-GB" sz="2200" dirty="0">
                <a:solidFill>
                  <a:srgbClr val="587CB8"/>
                </a:solidFill>
                <a:latin typeface="Alexandria Semi Bold" pitchFamily="34" charset="0"/>
                <a:cs typeface="Alexandria Semi Bold" pitchFamily="34" charset="-120"/>
              </a:rPr>
              <a:t>Significance of Highly Cited Articles</a:t>
            </a:r>
            <a:endParaRPr lang="en-US" sz="2200" dirty="0">
              <a:solidFill>
                <a:srgbClr val="587CB8"/>
              </a:solidFill>
              <a:latin typeface="Alexandria Semi Bold" pitchFamily="34" charset="0"/>
              <a:cs typeface="Alexandria Semi Bold" pitchFamily="34" charset="-120"/>
            </a:endParaRPr>
          </a:p>
        </p:txBody>
      </p:sp>
      <p:sp>
        <p:nvSpPr>
          <p:cNvPr id="4" name="Text 2"/>
          <p:cNvSpPr/>
          <p:nvPr/>
        </p:nvSpPr>
        <p:spPr>
          <a:xfrm>
            <a:off x="758309" y="2700264"/>
            <a:ext cx="5005493"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Shaping research priorities, fostering collaboration, and driving innovation.</a:t>
            </a:r>
            <a:endParaRPr lang="en-US" sz="1700" b="1" dirty="0">
              <a:latin typeface="Sitka Text Semibold" pitchFamily="2" charset="0"/>
              <a:cs typeface="Sora Light" pitchFamily="34" charset="-120"/>
            </a:endParaRPr>
          </a:p>
        </p:txBody>
      </p:sp>
      <p:sp>
        <p:nvSpPr>
          <p:cNvPr id="5" name="Text 3"/>
          <p:cNvSpPr/>
          <p:nvPr/>
        </p:nvSpPr>
        <p:spPr>
          <a:xfrm>
            <a:off x="758309" y="3935181"/>
            <a:ext cx="401835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Static Analysis Limitations</a:t>
            </a:r>
          </a:p>
        </p:txBody>
      </p:sp>
      <p:sp>
        <p:nvSpPr>
          <p:cNvPr id="6" name="Text 4"/>
          <p:cNvSpPr/>
          <p:nvPr/>
        </p:nvSpPr>
        <p:spPr>
          <a:xfrm>
            <a:off x="758309" y="4507990"/>
            <a:ext cx="4018359"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Limitations in capturing temporal changes, identifying trends, and predicting dynamics.</a:t>
            </a:r>
            <a:endParaRPr lang="en-US" sz="1700" b="1" dirty="0">
              <a:latin typeface="Sitka Text Semibold" pitchFamily="2" charset="0"/>
              <a:cs typeface="Sora Light" pitchFamily="34" charset="-120"/>
            </a:endParaRPr>
          </a:p>
        </p:txBody>
      </p:sp>
      <p:sp>
        <p:nvSpPr>
          <p:cNvPr id="7" name="Text 5"/>
          <p:cNvSpPr/>
          <p:nvPr/>
        </p:nvSpPr>
        <p:spPr>
          <a:xfrm>
            <a:off x="7634885" y="2127455"/>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and Embeddings</a:t>
            </a:r>
          </a:p>
        </p:txBody>
      </p:sp>
      <p:sp>
        <p:nvSpPr>
          <p:cNvPr id="8" name="Text 6"/>
          <p:cNvSpPr/>
          <p:nvPr/>
        </p:nvSpPr>
        <p:spPr>
          <a:xfrm>
            <a:off x="7634885" y="2700264"/>
            <a:ext cx="5143855" cy="693420"/>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GB" sz="1700" b="1" dirty="0">
                <a:latin typeface="Sitka Text Semibold" pitchFamily="2" charset="0"/>
                <a:cs typeface="Sora Light" pitchFamily="34" charset="-120"/>
              </a:rPr>
              <a:t>Use embeddings to track changes, reveal trends, and identify key works.</a:t>
            </a:r>
            <a:endParaRPr lang="en-IL" altLang="en-IL" sz="1700" b="1" dirty="0">
              <a:latin typeface="Sitka Text Semibold" pitchFamily="2" charset="0"/>
              <a:cs typeface="Sora Light" pitchFamily="34" charset="-120"/>
            </a:endParaRPr>
          </a:p>
        </p:txBody>
      </p:sp>
      <p:sp>
        <p:nvSpPr>
          <p:cNvPr id="11" name="Text 3">
            <a:extLst>
              <a:ext uri="{FF2B5EF4-FFF2-40B4-BE49-F238E27FC236}">
                <a16:creationId xmlns:a16="http://schemas.microsoft.com/office/drawing/2014/main" id="{89A68CC7-0D64-797D-C109-45E7D90C6A6B}"/>
              </a:ext>
            </a:extLst>
          </p:cNvPr>
          <p:cNvSpPr/>
          <p:nvPr/>
        </p:nvSpPr>
        <p:spPr>
          <a:xfrm>
            <a:off x="7634885" y="3935181"/>
            <a:ext cx="4018359"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Citation Analysis</a:t>
            </a:r>
          </a:p>
        </p:txBody>
      </p:sp>
      <p:sp>
        <p:nvSpPr>
          <p:cNvPr id="12" name="Text 4">
            <a:extLst>
              <a:ext uri="{FF2B5EF4-FFF2-40B4-BE49-F238E27FC236}">
                <a16:creationId xmlns:a16="http://schemas.microsoft.com/office/drawing/2014/main" id="{F8846746-CDAC-E21D-A3CA-242F88B1846A}"/>
              </a:ext>
            </a:extLst>
          </p:cNvPr>
          <p:cNvSpPr/>
          <p:nvPr/>
        </p:nvSpPr>
        <p:spPr>
          <a:xfrm>
            <a:off x="7634885" y="4507990"/>
            <a:ext cx="4884775"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Classify citation articles through embedding analysis.</a:t>
            </a:r>
            <a:endParaRPr lang="en-US" sz="1700" b="1" dirty="0">
              <a:latin typeface="Sitka Text Semibold" pitchFamily="2" charset="0"/>
              <a:cs typeface="Sora Light" pitchFamily="34" charset="-120"/>
            </a:endParaRPr>
          </a:p>
        </p:txBody>
      </p:sp>
      <p:pic>
        <p:nvPicPr>
          <p:cNvPr id="15" name="Image 0">
            <a:extLst>
              <a:ext uri="{FF2B5EF4-FFF2-40B4-BE49-F238E27FC236}">
                <a16:creationId xmlns:a16="http://schemas.microsoft.com/office/drawing/2014/main" id="{FFC0CB95-722E-C0DB-5659-8B9E08186755}"/>
              </a:ext>
            </a:extLst>
          </p:cNvPr>
          <p:cNvPicPr>
            <a:picLocks noChangeAspect="1"/>
          </p:cNvPicPr>
          <p:nvPr/>
        </p:nvPicPr>
        <p:blipFill>
          <a:blip r:embed="rId3"/>
          <a:stretch>
            <a:fillRect/>
          </a:stretch>
        </p:blipFill>
        <p:spPr>
          <a:xfrm>
            <a:off x="1186" y="6164494"/>
            <a:ext cx="14630400" cy="2065106"/>
          </a:xfrm>
          <a:prstGeom prst="rect">
            <a:avLst/>
          </a:prstGeom>
        </p:spPr>
      </p:pic>
    </p:spTree>
    <p:extLst>
      <p:ext uri="{BB962C8B-B14F-4D97-AF65-F5344CB8AC3E}">
        <p14:creationId xmlns:p14="http://schemas.microsoft.com/office/powerpoint/2010/main" val="378519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0">
            <a:extLst>
              <a:ext uri="{FF2B5EF4-FFF2-40B4-BE49-F238E27FC236}">
                <a16:creationId xmlns:a16="http://schemas.microsoft.com/office/drawing/2014/main" id="{7BFDD066-4889-8012-3B5F-3A1325C9AEFC}"/>
              </a:ext>
            </a:extLst>
          </p:cNvPr>
          <p:cNvSpPr/>
          <p:nvPr/>
        </p:nvSpPr>
        <p:spPr>
          <a:xfrm>
            <a:off x="1850805" y="980947"/>
            <a:ext cx="10298430" cy="712708"/>
          </a:xfrm>
          <a:prstGeom prst="rect">
            <a:avLst/>
          </a:prstGeom>
          <a:noFill/>
          <a:ln/>
        </p:spPr>
        <p:txBody>
          <a:bodyPr wrap="none" lIns="0" tIns="0" rIns="0" bIns="0" rtlCol="0" anchor="ctr"/>
          <a:lstStyle/>
          <a:p>
            <a:pPr marL="0" indent="0" algn="ctr">
              <a:lnSpc>
                <a:spcPts val="5600"/>
              </a:lnSpc>
              <a:buNone/>
            </a:pPr>
            <a:r>
              <a:rPr lang="en-US" sz="4450" dirty="0">
                <a:solidFill>
                  <a:srgbClr val="597DB9"/>
                </a:solidFill>
                <a:latin typeface="Alexandria Semi Bold" pitchFamily="34" charset="0"/>
                <a:cs typeface="Alexandria Semi Bold" pitchFamily="34" charset="-120"/>
              </a:rPr>
              <a:t>Citation Dynamic Network Nature</a:t>
            </a:r>
          </a:p>
        </p:txBody>
      </p:sp>
      <p:sp>
        <p:nvSpPr>
          <p:cNvPr id="39" name="Shape 1">
            <a:extLst>
              <a:ext uri="{FF2B5EF4-FFF2-40B4-BE49-F238E27FC236}">
                <a16:creationId xmlns:a16="http://schemas.microsoft.com/office/drawing/2014/main" id="{575CA0D8-E30A-0FA9-34DB-2A99FBC828FF}"/>
              </a:ext>
            </a:extLst>
          </p:cNvPr>
          <p:cNvSpPr/>
          <p:nvPr/>
        </p:nvSpPr>
        <p:spPr>
          <a:xfrm>
            <a:off x="1631611"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0" name="Text 2">
            <a:extLst>
              <a:ext uri="{FF2B5EF4-FFF2-40B4-BE49-F238E27FC236}">
                <a16:creationId xmlns:a16="http://schemas.microsoft.com/office/drawing/2014/main" id="{5E035791-B877-A756-7C85-4C98CF6E7FD2}"/>
              </a:ext>
            </a:extLst>
          </p:cNvPr>
          <p:cNvSpPr/>
          <p:nvPr/>
        </p:nvSpPr>
        <p:spPr>
          <a:xfrm>
            <a:off x="2227281" y="27221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Irreversibility of Edges</a:t>
            </a:r>
          </a:p>
        </p:txBody>
      </p:sp>
      <p:sp>
        <p:nvSpPr>
          <p:cNvPr id="41" name="Text 3">
            <a:extLst>
              <a:ext uri="{FF2B5EF4-FFF2-40B4-BE49-F238E27FC236}">
                <a16:creationId xmlns:a16="http://schemas.microsoft.com/office/drawing/2014/main" id="{0A65F036-1041-53B8-D77E-A4A04CD28841}"/>
              </a:ext>
            </a:extLst>
          </p:cNvPr>
          <p:cNvSpPr/>
          <p:nvPr/>
        </p:nvSpPr>
        <p:spPr>
          <a:xfrm>
            <a:off x="2227281" y="3208232"/>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are permanent and unidirectional, highlighting the enduring impact of foundational works.</a:t>
            </a:r>
            <a:endParaRPr lang="en-US" sz="1700" b="1" dirty="0">
              <a:latin typeface="Sitka Text Semibold" pitchFamily="2" charset="0"/>
              <a:cs typeface="Sora Light" pitchFamily="34" charset="-120"/>
            </a:endParaRPr>
          </a:p>
        </p:txBody>
      </p:sp>
      <p:sp>
        <p:nvSpPr>
          <p:cNvPr id="42" name="Shape 4">
            <a:extLst>
              <a:ext uri="{FF2B5EF4-FFF2-40B4-BE49-F238E27FC236}">
                <a16:creationId xmlns:a16="http://schemas.microsoft.com/office/drawing/2014/main" id="{2D1D5ACE-9469-4796-41B4-8FFE7007E120}"/>
              </a:ext>
            </a:extLst>
          </p:cNvPr>
          <p:cNvSpPr/>
          <p:nvPr/>
        </p:nvSpPr>
        <p:spPr>
          <a:xfrm>
            <a:off x="8702853"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3" name="Text 5">
            <a:extLst>
              <a:ext uri="{FF2B5EF4-FFF2-40B4-BE49-F238E27FC236}">
                <a16:creationId xmlns:a16="http://schemas.microsoft.com/office/drawing/2014/main" id="{AEDE3FD8-3E88-6E5B-6F2E-8ADB182B6F36}"/>
              </a:ext>
            </a:extLst>
          </p:cNvPr>
          <p:cNvSpPr/>
          <p:nvPr/>
        </p:nvSpPr>
        <p:spPr>
          <a:xfrm>
            <a:off x="9298522" y="2722100"/>
            <a:ext cx="3189327"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Node Longevity</a:t>
            </a:r>
          </a:p>
        </p:txBody>
      </p:sp>
      <p:sp>
        <p:nvSpPr>
          <p:cNvPr id="44" name="Text 6">
            <a:extLst>
              <a:ext uri="{FF2B5EF4-FFF2-40B4-BE49-F238E27FC236}">
                <a16:creationId xmlns:a16="http://schemas.microsoft.com/office/drawing/2014/main" id="{32F86ED3-BF9B-7735-6FA3-001DD29DC9E5}"/>
              </a:ext>
            </a:extLst>
          </p:cNvPr>
          <p:cNvSpPr/>
          <p:nvPr/>
        </p:nvSpPr>
        <p:spPr>
          <a:xfrm>
            <a:off x="9298522" y="3208232"/>
            <a:ext cx="3631168" cy="138684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Articles remain relevant for years, anchoring the evolving research landscape.</a:t>
            </a:r>
            <a:endParaRPr lang="en-US" sz="1700" b="1" dirty="0">
              <a:latin typeface="Sitka Text Semibold" pitchFamily="2" charset="0"/>
              <a:cs typeface="Sora Light" pitchFamily="34" charset="-120"/>
            </a:endParaRPr>
          </a:p>
        </p:txBody>
      </p:sp>
      <p:sp>
        <p:nvSpPr>
          <p:cNvPr id="45" name="Shape 7">
            <a:extLst>
              <a:ext uri="{FF2B5EF4-FFF2-40B4-BE49-F238E27FC236}">
                <a16:creationId xmlns:a16="http://schemas.microsoft.com/office/drawing/2014/main" id="{3FB8C8FE-0177-AFC4-FF43-AAB50808BBF2}"/>
              </a:ext>
            </a:extLst>
          </p:cNvPr>
          <p:cNvSpPr/>
          <p:nvPr/>
        </p:nvSpPr>
        <p:spPr>
          <a:xfrm>
            <a:off x="8702852"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6" name="Text 8">
            <a:extLst>
              <a:ext uri="{FF2B5EF4-FFF2-40B4-BE49-F238E27FC236}">
                <a16:creationId xmlns:a16="http://schemas.microsoft.com/office/drawing/2014/main" id="{B1BE57D2-C1F2-0714-A5AE-E63E7B81774C}"/>
              </a:ext>
            </a:extLst>
          </p:cNvPr>
          <p:cNvSpPr/>
          <p:nvPr/>
        </p:nvSpPr>
        <p:spPr>
          <a:xfrm>
            <a:off x="9298522"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Citation Burstiness</a:t>
            </a:r>
          </a:p>
        </p:txBody>
      </p:sp>
      <p:sp>
        <p:nvSpPr>
          <p:cNvPr id="47" name="Text 9">
            <a:extLst>
              <a:ext uri="{FF2B5EF4-FFF2-40B4-BE49-F238E27FC236}">
                <a16:creationId xmlns:a16="http://schemas.microsoft.com/office/drawing/2014/main" id="{427B6650-8432-5AC0-EE01-A3949C2E93C9}"/>
              </a:ext>
            </a:extLst>
          </p:cNvPr>
          <p:cNvSpPr/>
          <p:nvPr/>
        </p:nvSpPr>
        <p:spPr>
          <a:xfrm>
            <a:off x="9298522" y="5588649"/>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surge with trends, paradigm shifts, or discoveries, highlighting research focus shifts.</a:t>
            </a:r>
            <a:endParaRPr lang="en-US" sz="1700" b="1" dirty="0">
              <a:latin typeface="Sitka Text Semibold" pitchFamily="2" charset="0"/>
              <a:cs typeface="Sora Light" pitchFamily="34" charset="-120"/>
            </a:endParaRPr>
          </a:p>
        </p:txBody>
      </p:sp>
      <p:sp>
        <p:nvSpPr>
          <p:cNvPr id="48" name="Shape 1">
            <a:extLst>
              <a:ext uri="{FF2B5EF4-FFF2-40B4-BE49-F238E27FC236}">
                <a16:creationId xmlns:a16="http://schemas.microsoft.com/office/drawing/2014/main" id="{22840C41-C0B2-FEB7-C314-BB3C37A95551}"/>
              </a:ext>
            </a:extLst>
          </p:cNvPr>
          <p:cNvSpPr/>
          <p:nvPr/>
        </p:nvSpPr>
        <p:spPr>
          <a:xfrm>
            <a:off x="1631611"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9" name="Text 2">
            <a:extLst>
              <a:ext uri="{FF2B5EF4-FFF2-40B4-BE49-F238E27FC236}">
                <a16:creationId xmlns:a16="http://schemas.microsoft.com/office/drawing/2014/main" id="{D558CDC1-DC53-ED0A-2700-22A6DDD03FC1}"/>
              </a:ext>
            </a:extLst>
          </p:cNvPr>
          <p:cNvSpPr/>
          <p:nvPr/>
        </p:nvSpPr>
        <p:spPr>
          <a:xfrm>
            <a:off x="2227281"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Hierarchical Structure of Influence</a:t>
            </a:r>
          </a:p>
        </p:txBody>
      </p:sp>
      <p:sp>
        <p:nvSpPr>
          <p:cNvPr id="50" name="Text 3">
            <a:extLst>
              <a:ext uri="{FF2B5EF4-FFF2-40B4-BE49-F238E27FC236}">
                <a16:creationId xmlns:a16="http://schemas.microsoft.com/office/drawing/2014/main" id="{DB584EF7-4157-E6F1-6689-FC7F527F75E9}"/>
              </a:ext>
            </a:extLst>
          </p:cNvPr>
          <p:cNvSpPr/>
          <p:nvPr/>
        </p:nvSpPr>
        <p:spPr>
          <a:xfrm>
            <a:off x="2227280" y="5588649"/>
            <a:ext cx="4576921" cy="1040130"/>
          </a:xfrm>
          <a:prstGeom prst="rect">
            <a:avLst/>
          </a:prstGeom>
          <a:noFill/>
          <a:ln/>
        </p:spPr>
        <p:txBody>
          <a:bodyPr wrap="square" lIns="0" tIns="0" rIns="0" bIns="0" rtlCol="0" anchor="t"/>
          <a:lstStyle/>
          <a:p>
            <a:pPr marL="0" indent="0">
              <a:lnSpc>
                <a:spcPct val="150000"/>
              </a:lnSpc>
              <a:buNone/>
            </a:pPr>
            <a:r>
              <a:rPr lang="en-GB" sz="1700" b="1" dirty="0">
                <a:latin typeface="Sitka Text Semibold" pitchFamily="2" charset="0"/>
                <a:cs typeface="Sora Light" pitchFamily="34" charset="-120"/>
              </a:rPr>
              <a:t>Citation networks flow hierarchically, with older works as "roots" and newer works building on them.</a:t>
            </a:r>
            <a:endParaRPr lang="en-US" sz="1700" b="1" dirty="0">
              <a:latin typeface="Sitka Text Semibold" pitchFamily="2" charset="0"/>
              <a:cs typeface="Sora Light" pitchFamily="34" charset="-120"/>
            </a:endParaRPr>
          </a:p>
        </p:txBody>
      </p:sp>
    </p:spTree>
    <p:extLst>
      <p:ext uri="{BB962C8B-B14F-4D97-AF65-F5344CB8AC3E}">
        <p14:creationId xmlns:p14="http://schemas.microsoft.com/office/powerpoint/2010/main" val="31172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11A5-8E31-CEB0-6D22-1F5B69FF1A9F}"/>
            </a:ext>
          </a:extLst>
        </p:cNvPr>
        <p:cNvGrpSpPr/>
        <p:nvPr/>
      </p:nvGrpSpPr>
      <p:grpSpPr>
        <a:xfrm>
          <a:off x="0" y="0"/>
          <a:ext cx="0" cy="0"/>
          <a:chOff x="0" y="0"/>
          <a:chExt cx="0" cy="0"/>
        </a:xfrm>
      </p:grpSpPr>
      <p:pic>
        <p:nvPicPr>
          <p:cNvPr id="3" name="Picture 2" descr="A white circles and lines connected to each other&#10;&#10;Description automatically generated">
            <a:extLst>
              <a:ext uri="{FF2B5EF4-FFF2-40B4-BE49-F238E27FC236}">
                <a16:creationId xmlns:a16="http://schemas.microsoft.com/office/drawing/2014/main" id="{3D481885-38BF-EE10-AD10-74DAD43ADDD2}"/>
              </a:ext>
            </a:extLst>
          </p:cNvPr>
          <p:cNvPicPr>
            <a:picLocks noChangeAspect="1"/>
          </p:cNvPicPr>
          <p:nvPr/>
        </p:nvPicPr>
        <p:blipFill>
          <a:blip r:embed="rId3"/>
          <a:stretch>
            <a:fillRect/>
          </a:stretch>
        </p:blipFill>
        <p:spPr>
          <a:xfrm>
            <a:off x="1052530" y="709559"/>
            <a:ext cx="12766212" cy="7180994"/>
          </a:xfrm>
          <a:prstGeom prst="rect">
            <a:avLst/>
          </a:prstGeom>
        </p:spPr>
      </p:pic>
    </p:spTree>
    <p:extLst>
      <p:ext uri="{BB962C8B-B14F-4D97-AF65-F5344CB8AC3E}">
        <p14:creationId xmlns:p14="http://schemas.microsoft.com/office/powerpoint/2010/main" val="33241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795EB-5C5F-7FA2-8A21-0E81ACB2809E}"/>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3E4816D8-0867-8064-42A1-4860DACF11E9}"/>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DD1B56B3-F7D0-F9B3-C1BF-166F08A7B47E}"/>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AEC9FDF8-A99A-B680-ED7E-FD259C567FC5}"/>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8D987990-7417-BF0B-23BD-A1A6510036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296D561B-8E4B-1FF0-EA92-A198215D7594}"/>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3BA0F3D-4507-4FCD-C66F-A5C6FBA97D32}"/>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9240400D-03BC-77BC-C539-30548367813E}"/>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E5E07BA5-824D-E62F-F885-115F6D834136}"/>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F78217F1-4F55-CB57-4827-CF89B0D5EBFC}"/>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C4C9A2F-5A1F-7479-550C-68FE8959BB8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79AEDBC6-4608-E8AF-4A6F-2DC705BCAF41}"/>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93E96EEF-0E0C-1952-110A-8264BAB8911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Research Objectives</a:t>
            </a:r>
            <a:endParaRPr lang="en-US" sz="1500" dirty="0">
              <a:solidFill>
                <a:srgbClr val="FF0000"/>
              </a:solidFill>
            </a:endParaRPr>
          </a:p>
        </p:txBody>
      </p:sp>
      <p:sp>
        <p:nvSpPr>
          <p:cNvPr id="16" name="Shape 14">
            <a:extLst>
              <a:ext uri="{FF2B5EF4-FFF2-40B4-BE49-F238E27FC236}">
                <a16:creationId xmlns:a16="http://schemas.microsoft.com/office/drawing/2014/main" id="{0B8F6D09-55E1-5F2C-2013-E7A77D33F351}"/>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DCB01ABD-1A67-404B-216D-F2C77653FE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1C695E5B-6E68-92F0-D85F-3DDC2E63F89E}"/>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AA51FE12-C1A2-BFB9-1FB9-17110679EB5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80957342-B895-BFF8-AB7E-9758564A0CAE}"/>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2A6F63D-BC9C-4E1A-6D4B-B279AF565B74}"/>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4A5AD080-240C-0BCD-8D0B-E2485484DB28}"/>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BD175FF-2ED9-751B-58E6-E43442F41EC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BF61D29E-1533-6776-DC0E-408427D913FC}"/>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45BB140A-A325-E73D-8FEF-A26B92A7D0A8}"/>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1E29FAD5-CE9A-17AB-F0F0-F2A5F8D4F29E}"/>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AEE1C38B-94E5-2E92-54CF-E5533DCC1AF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5B4A75B9-B05E-667E-3B4F-F8589C36C28A}"/>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F5A2C246-FB33-1255-D1F0-EE3B7FEE1A4F}"/>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9B94AA40-C57F-24F7-C855-689A313EAE8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14AB3FE6-9D71-EE25-E8C8-7A2F701389A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20945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7736"/>
            <a:ext cx="5701546" cy="712708"/>
          </a:xfrm>
          <a:prstGeom prst="rect">
            <a:avLst/>
          </a:prstGeom>
          <a:noFill/>
          <a:ln/>
        </p:spPr>
        <p:txBody>
          <a:bodyPr wrap="none" lIns="0" tIns="0" rIns="0" bIns="0" rtlCol="0" anchor="t"/>
          <a:lstStyle/>
          <a:p>
            <a:pPr indent="0">
              <a:lnSpc>
                <a:spcPts val="5600"/>
              </a:lnSpc>
              <a:buNone/>
            </a:pPr>
            <a:r>
              <a:rPr lang="en-US" sz="4450" dirty="0">
                <a:solidFill>
                  <a:srgbClr val="597DB9"/>
                </a:solidFill>
                <a:latin typeface="Alexandria Semi Bold" pitchFamily="34" charset="0"/>
                <a:cs typeface="Alexandria Semi Bold" pitchFamily="34" charset="-120"/>
              </a:rPr>
              <a:t>Project Objectives</a:t>
            </a:r>
          </a:p>
        </p:txBody>
      </p:sp>
      <p:sp>
        <p:nvSpPr>
          <p:cNvPr id="3" name="Text 1"/>
          <p:cNvSpPr/>
          <p:nvPr/>
        </p:nvSpPr>
        <p:spPr>
          <a:xfrm>
            <a:off x="758309" y="3033713"/>
            <a:ext cx="7902806"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The approach focuses on three interconnected objectives providing a comprehensive understanding of citation networks:</a:t>
            </a:r>
            <a:endParaRPr lang="en-US" sz="1700" b="1" dirty="0">
              <a:latin typeface="Sitka Text Semibold" pitchFamily="2" charset="0"/>
              <a:cs typeface="Sora Light" pitchFamily="34" charset="-120"/>
            </a:endParaRPr>
          </a:p>
        </p:txBody>
      </p:sp>
      <p:sp>
        <p:nvSpPr>
          <p:cNvPr id="4" name="Shape 2"/>
          <p:cNvSpPr/>
          <p:nvPr/>
        </p:nvSpPr>
        <p:spPr>
          <a:xfrm>
            <a:off x="596384" y="4635818"/>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 name="Text 3"/>
          <p:cNvSpPr/>
          <p:nvPr/>
        </p:nvSpPr>
        <p:spPr>
          <a:xfrm>
            <a:off x="596384" y="5177314"/>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 Scalable Models</a:t>
            </a:r>
          </a:p>
        </p:txBody>
      </p:sp>
      <p:sp>
        <p:nvSpPr>
          <p:cNvPr id="6" name="Text 4"/>
          <p:cNvSpPr/>
          <p:nvPr/>
        </p:nvSpPr>
        <p:spPr>
          <a:xfrm>
            <a:off x="596384" y="5663446"/>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an efficient embedding model for large-scale analysis.</a:t>
            </a:r>
          </a:p>
        </p:txBody>
      </p:sp>
      <p:sp>
        <p:nvSpPr>
          <p:cNvPr id="7" name="Shape 5"/>
          <p:cNvSpPr/>
          <p:nvPr/>
        </p:nvSpPr>
        <p:spPr>
          <a:xfrm>
            <a:off x="5075873" y="431077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8" name="Text 6"/>
          <p:cNvSpPr/>
          <p:nvPr/>
        </p:nvSpPr>
        <p:spPr>
          <a:xfrm>
            <a:off x="5075873" y="4852273"/>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Identify Patterns</a:t>
            </a:r>
          </a:p>
        </p:txBody>
      </p:sp>
      <p:sp>
        <p:nvSpPr>
          <p:cNvPr id="9" name="Text 7"/>
          <p:cNvSpPr/>
          <p:nvPr/>
        </p:nvSpPr>
        <p:spPr>
          <a:xfrm>
            <a:off x="5075873" y="5338405"/>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node classifications within the citation dynamic network and be able to validate the results.</a:t>
            </a:r>
          </a:p>
        </p:txBody>
      </p:sp>
      <p:sp>
        <p:nvSpPr>
          <p:cNvPr id="10" name="Shape 8"/>
          <p:cNvSpPr/>
          <p:nvPr/>
        </p:nvSpPr>
        <p:spPr>
          <a:xfrm>
            <a:off x="9555480" y="3985855"/>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11" name="Text 9"/>
          <p:cNvSpPr/>
          <p:nvPr/>
        </p:nvSpPr>
        <p:spPr>
          <a:xfrm>
            <a:off x="9555480" y="4527352"/>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Evolution</a:t>
            </a:r>
          </a:p>
        </p:txBody>
      </p:sp>
      <p:sp>
        <p:nvSpPr>
          <p:cNvPr id="12" name="Text 10"/>
          <p:cNvSpPr/>
          <p:nvPr/>
        </p:nvSpPr>
        <p:spPr>
          <a:xfrm>
            <a:off x="9555480" y="5013484"/>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Examine structure and evolution over time using a dynamic embedding approach.</a:t>
            </a:r>
          </a:p>
        </p:txBody>
      </p:sp>
    </p:spTree>
    <p:extLst>
      <p:ext uri="{BB962C8B-B14F-4D97-AF65-F5344CB8AC3E}">
        <p14:creationId xmlns:p14="http://schemas.microsoft.com/office/powerpoint/2010/main" val="2095670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1296</Words>
  <Application>Microsoft Office PowerPoint</Application>
  <PresentationFormat>Custom</PresentationFormat>
  <Paragraphs>277</Paragraphs>
  <Slides>26</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Sora Light</vt:lpstr>
      <vt:lpstr>Arial</vt:lpstr>
      <vt:lpstr>Sitka Text Semibold</vt:lpstr>
      <vt:lpstr>Cambria Math</vt:lpstr>
      <vt:lpstr>Times New Roman</vt:lpstr>
      <vt:lpstr>Alexandria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Avishay Bar</cp:lastModifiedBy>
  <cp:revision>142</cp:revision>
  <dcterms:created xsi:type="dcterms:W3CDTF">2025-01-11T16:22:14Z</dcterms:created>
  <dcterms:modified xsi:type="dcterms:W3CDTF">2025-01-31T12:16:29Z</dcterms:modified>
</cp:coreProperties>
</file>